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4" r:id="rId7"/>
    <p:sldId id="265" r:id="rId8"/>
    <p:sldId id="266" r:id="rId9"/>
    <p:sldId id="267" r:id="rId10"/>
    <p:sldId id="268" r:id="rId11"/>
    <p:sldId id="273" r:id="rId12"/>
    <p:sldId id="270" r:id="rId13"/>
    <p:sldId id="272"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33CCFF"/>
    <a:srgbClr val="99FF66"/>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81" d="100"/>
          <a:sy n="81" d="100"/>
        </p:scale>
        <p:origin x="52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EAF6-1EDB-4FC5-862E-E1670831D6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5ED385-F237-44E5-93BC-494B3BD305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955C22-3779-442F-B308-0DA18D59B3C8}"/>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F472D962-D772-41BD-8090-DD45DF102D1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C5674A-E452-41B2-B381-B3A2A5157A4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672222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87DF7-70A5-4650-92D7-AB2E53F8D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93442-AE5C-4B8A-9078-A7A449F0CF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F48CD-8752-4BA6-BF4F-55203183F088}"/>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C409A638-1722-4E5F-87AB-AA982B47A3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9A18958-DEFA-4FCD-B8B6-943BDCC7A01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171859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0979-B5DC-42FD-B4AB-6E6D557642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AEAAD6-7E8F-4901-8E85-3F6D13704E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30D581-D769-450F-91FA-95EE87CE06B5}"/>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D486BDC1-1079-4993-9AEA-4412103A4F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C0C2F-B819-4190-8561-CB32DF199764}"/>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0115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451-A853-4243-BC5F-E08CBBD98A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5DBBC6-1B5A-46CC-812A-2F34E531E0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C0CC22-6540-4DE4-BB19-A42836065E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F299CA-792D-43BF-87B4-20CC9CF822AE}"/>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6" name="Footer Placeholder 5">
            <a:extLst>
              <a:ext uri="{FF2B5EF4-FFF2-40B4-BE49-F238E27FC236}">
                <a16:creationId xmlns:a16="http://schemas.microsoft.com/office/drawing/2014/main" id="{B4D76CFA-09A7-4A09-9726-A43FBE22A9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B8BF50D-3B3A-4789-9C46-5BE457835E7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61198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C85CD-A857-4AAE-A6F9-CDB38BAD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04D44-5C4F-4A03-8976-2E4D2B0C3B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20F50A-9DCA-477F-8589-3012C5FAC39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BED91-E820-4C55-BBE7-F60A3B92E8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0329B2-1214-466E-8A48-666CFFC0DB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0016B-F703-4E77-901A-39A5C01F17B2}"/>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8" name="Footer Placeholder 7">
            <a:extLst>
              <a:ext uri="{FF2B5EF4-FFF2-40B4-BE49-F238E27FC236}">
                <a16:creationId xmlns:a16="http://schemas.microsoft.com/office/drawing/2014/main" id="{1A0B1968-23DF-4E0F-88E0-8E288C97369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E1A318-AE36-4B35-A97B-D4A65D6E6A52}"/>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51653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6E56B-B93A-44D9-A0B0-391FF2AB7C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D3969-D8DC-4229-A753-10B311A8FB8C}"/>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4" name="Footer Placeholder 3">
            <a:extLst>
              <a:ext uri="{FF2B5EF4-FFF2-40B4-BE49-F238E27FC236}">
                <a16:creationId xmlns:a16="http://schemas.microsoft.com/office/drawing/2014/main" id="{324564FB-4FFA-46D3-9DBC-3B313E3EB64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17F0C38-696E-4853-8646-E26A0C4190F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79674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29769-D4D5-46F6-8DE4-3CCC114ED016}"/>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3" name="Footer Placeholder 2">
            <a:extLst>
              <a:ext uri="{FF2B5EF4-FFF2-40B4-BE49-F238E27FC236}">
                <a16:creationId xmlns:a16="http://schemas.microsoft.com/office/drawing/2014/main" id="{846C220F-BAC9-4802-AB21-945EF88962D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3DD7FCA-D3F2-4D9B-9EFC-4B8F566FC8AC}"/>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884016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E9E5-D682-453D-817D-F4B1025C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848A74-663D-4F5B-A949-C953896AB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29E22A-F14B-4F96-BC8F-D243CECC1D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18CDCB-3D6B-4BC9-B5D1-695CBA2E33BC}"/>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6" name="Footer Placeholder 5">
            <a:extLst>
              <a:ext uri="{FF2B5EF4-FFF2-40B4-BE49-F238E27FC236}">
                <a16:creationId xmlns:a16="http://schemas.microsoft.com/office/drawing/2014/main" id="{E266FE45-459E-4E78-A764-C47DE2931D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7D692E7-951A-47CE-A1A9-18FE418220FD}"/>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747607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06CD-EB01-49F0-9A7A-8761FE2E7C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32D891-C81A-454E-B19E-457201918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9E0220E-3B42-4EEA-AECD-686ADEEF2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F456E-CC70-49E9-95AF-126BEC8C3872}"/>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6" name="Footer Placeholder 5">
            <a:extLst>
              <a:ext uri="{FF2B5EF4-FFF2-40B4-BE49-F238E27FC236}">
                <a16:creationId xmlns:a16="http://schemas.microsoft.com/office/drawing/2014/main" id="{62147A48-9F2E-407B-9A74-321FE8C8E41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19BC62-7156-4B97-9B61-59320605162E}"/>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90036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E9FC0-FE7F-4F87-A279-1E06B7C2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65FE0-847A-4941-A669-8402503686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9E762-D26E-42A8-B834-1E0D9860C854}"/>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6DC49A22-BBB9-4751-8FE6-6A54B96EEE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5D3181E-DE82-46FD-9BF1-E79C70AD5D6A}"/>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920549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CB0BA-94AB-473C-8858-40AC7646D2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58564D-158C-4FD1-AADD-045EBE4FEB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186F9-9D87-4561-BE61-6E1DDBD20DB6}"/>
              </a:ext>
            </a:extLst>
          </p:cNvPr>
          <p:cNvSpPr>
            <a:spLocks noGrp="1"/>
          </p:cNvSpPr>
          <p:nvPr>
            <p:ph type="dt" sz="half" idx="10"/>
          </p:nvPr>
        </p:nvSpPr>
        <p:spPr/>
        <p:txBody>
          <a:body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C1CD75BA-97F1-4284-A0D4-E7532E4E76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A4EF42E-AA31-4B0F-8DFD-5A9728631906}"/>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41213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Dmnd">
          <a:fgClr>
            <a:srgbClr val="00FFFF"/>
          </a:fgClr>
          <a:bgClr>
            <a:schemeClr val="bg1"/>
          </a:bgClr>
        </a:patt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581A61-5202-4874-BE2E-B0F69941B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827A3D-22BB-4AAD-957E-2EC47D09A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2F3FD-C9F2-4DAF-90EA-D872D75E3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B83E9-9D01-4224-8B29-62D838888612}" type="datetimeFigureOut">
              <a:rPr lang="en-GB" smtClean="0"/>
              <a:t>02/10/2026</a:t>
            </a:fld>
            <a:endParaRPr lang="en-GB" dirty="0"/>
          </a:p>
        </p:txBody>
      </p:sp>
      <p:sp>
        <p:nvSpPr>
          <p:cNvPr id="5" name="Footer Placeholder 4">
            <a:extLst>
              <a:ext uri="{FF2B5EF4-FFF2-40B4-BE49-F238E27FC236}">
                <a16:creationId xmlns:a16="http://schemas.microsoft.com/office/drawing/2014/main" id="{9A0251A0-53A7-4DA9-9DAC-06A660B0C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16243DB-2050-4DA9-8027-AFC12B39A4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E3FAE-C3E6-45D1-9166-849D80792A76}" type="slidenum">
              <a:rPr lang="en-GB" smtClean="0"/>
              <a:t>‹#›</a:t>
            </a:fld>
            <a:endParaRPr lang="en-GB" dirty="0"/>
          </a:p>
        </p:txBody>
      </p:sp>
    </p:spTree>
    <p:extLst>
      <p:ext uri="{BB962C8B-B14F-4D97-AF65-F5344CB8AC3E}">
        <p14:creationId xmlns:p14="http://schemas.microsoft.com/office/powerpoint/2010/main" val="3879548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hyperlink" Target="https://www.goodfreephotos.com/food/kiwi-with-mixed-fruit.jpg.php" TargetMode="External"/><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www.cookipedia.co.uk/recipes_wiki/Sausage_and_chive_Philadelphia_mashed_potato" TargetMode="External"/><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hyperlink" Target="https://svgsilh.com/image/151823.htm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uptodate-amef.blogspot.com/2010/11/reading-books-2010-2011.html" TargetMode="External"/><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742A21-223E-4334-9A41-A2AED0012F01}"/>
              </a:ext>
            </a:extLst>
          </p:cNvPr>
          <p:cNvPicPr>
            <a:picLocks noChangeAspect="1"/>
          </p:cNvPicPr>
          <p:nvPr/>
        </p:nvPicPr>
        <p:blipFill>
          <a:blip r:embed="rId2"/>
          <a:stretch>
            <a:fillRect/>
          </a:stretch>
        </p:blipFill>
        <p:spPr>
          <a:xfrm>
            <a:off x="6024679" y="1669752"/>
            <a:ext cx="5116797" cy="2939969"/>
          </a:xfrm>
          <a:prstGeom prst="rect">
            <a:avLst/>
          </a:prstGeom>
        </p:spPr>
      </p:pic>
      <p:pic>
        <p:nvPicPr>
          <p:cNvPr id="6" name="Picture 5" descr="Langford Village Academy Colour">
            <a:extLst>
              <a:ext uri="{FF2B5EF4-FFF2-40B4-BE49-F238E27FC236}">
                <a16:creationId xmlns:a16="http://schemas.microsoft.com/office/drawing/2014/main" id="{79F57A0E-65CA-44A8-B52E-9FDD81E8F5F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8482" y="5436118"/>
            <a:ext cx="1478335" cy="1079702"/>
          </a:xfrm>
          <a:prstGeom prst="rect">
            <a:avLst/>
          </a:prstGeom>
          <a:noFill/>
          <a:ln>
            <a:noFill/>
          </a:ln>
        </p:spPr>
      </p:pic>
      <p:sp>
        <p:nvSpPr>
          <p:cNvPr id="15" name="Rectangle 14">
            <a:extLst>
              <a:ext uri="{FF2B5EF4-FFF2-40B4-BE49-F238E27FC236}">
                <a16:creationId xmlns:a16="http://schemas.microsoft.com/office/drawing/2014/main" id="{3739D7D7-51B5-441C-B669-5D486C1557DE}"/>
              </a:ext>
            </a:extLst>
          </p:cNvPr>
          <p:cNvSpPr/>
          <p:nvPr/>
        </p:nvSpPr>
        <p:spPr>
          <a:xfrm>
            <a:off x="-147961" y="1800908"/>
            <a:ext cx="6096000" cy="2708434"/>
          </a:xfrm>
          <a:prstGeom prst="rect">
            <a:avLst/>
          </a:prstGeom>
        </p:spPr>
        <p:txBody>
          <a:bodyPr>
            <a:spAutoFit/>
          </a:bodyPr>
          <a:lstStyle/>
          <a:p>
            <a:pPr algn="ctr"/>
            <a:r>
              <a:rPr lang="en-GB" sz="4400" dirty="0">
                <a:latin typeface="Comic Sans MS" panose="030F0702030302020204" pitchFamily="66" charset="0"/>
              </a:rPr>
              <a:t>Welcome to </a:t>
            </a:r>
            <a:br>
              <a:rPr lang="en-GB" sz="4400" dirty="0">
                <a:latin typeface="Comic Sans MS" panose="030F0702030302020204" pitchFamily="66" charset="0"/>
              </a:rPr>
            </a:br>
            <a:r>
              <a:rPr lang="en-GB" sz="4400" dirty="0">
                <a:latin typeface="Comic Sans MS" panose="030F0702030302020204" pitchFamily="66" charset="0"/>
              </a:rPr>
              <a:t>Orca Class</a:t>
            </a:r>
            <a:br>
              <a:rPr lang="en-GB" sz="4400" dirty="0">
                <a:latin typeface="Comic Sans MS" panose="030F0702030302020204" pitchFamily="66" charset="0"/>
              </a:rPr>
            </a:br>
            <a:r>
              <a:rPr lang="en-GB" sz="3200" dirty="0">
                <a:latin typeface="Comic Sans MS" panose="030F0702030302020204" pitchFamily="66" charset="0"/>
              </a:rPr>
              <a:t>2026-2027</a:t>
            </a:r>
            <a:br>
              <a:rPr lang="en-GB" sz="3200" dirty="0">
                <a:latin typeface="Comic Sans MS" panose="030F0702030302020204" pitchFamily="66" charset="0"/>
              </a:rPr>
            </a:br>
            <a:r>
              <a:rPr lang="en-GB" sz="3200" dirty="0"/>
              <a:t>     </a:t>
            </a:r>
            <a:br>
              <a:rPr lang="en-GB" dirty="0"/>
            </a:br>
            <a:endParaRPr lang="en-GB" dirty="0"/>
          </a:p>
        </p:txBody>
      </p:sp>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687665" y="-692189"/>
            <a:ext cx="9144000" cy="1411821"/>
          </a:xfrm>
        </p:spPr>
        <p:txBody>
          <a:bodyPr>
            <a:normAutofit/>
          </a:bodyPr>
          <a:lstStyle/>
          <a:p>
            <a:r>
              <a:rPr lang="en-GB" sz="4800" dirty="0">
                <a:latin typeface="Comic Sans MS" panose="030F0702030302020204" pitchFamily="66" charset="0"/>
              </a:rPr>
              <a:t>This is our team…</a:t>
            </a:r>
          </a:p>
        </p:txBody>
      </p:sp>
      <p:sp>
        <p:nvSpPr>
          <p:cNvPr id="14" name="TextBox 13">
            <a:extLst>
              <a:ext uri="{FF2B5EF4-FFF2-40B4-BE49-F238E27FC236}">
                <a16:creationId xmlns:a16="http://schemas.microsoft.com/office/drawing/2014/main" id="{F0C7A599-2E81-4FBB-ABD7-BAD5091555A0}"/>
              </a:ext>
            </a:extLst>
          </p:cNvPr>
          <p:cNvSpPr txBox="1"/>
          <p:nvPr/>
        </p:nvSpPr>
        <p:spPr>
          <a:xfrm>
            <a:off x="1429776" y="6141660"/>
            <a:ext cx="3053693" cy="400110"/>
          </a:xfrm>
          <a:prstGeom prst="rect">
            <a:avLst/>
          </a:prstGeom>
          <a:noFill/>
        </p:spPr>
        <p:txBody>
          <a:bodyPr wrap="square">
            <a:spAutoFit/>
          </a:bodyPr>
          <a:lstStyle/>
          <a:p>
            <a:pPr algn="ctr"/>
            <a:endParaRPr lang="en-GB" sz="2000" dirty="0">
              <a:latin typeface="Comic Sans MS" panose="030F0702030302020204" pitchFamily="66" charset="0"/>
            </a:endParaRPr>
          </a:p>
        </p:txBody>
      </p:sp>
      <p:sp>
        <p:nvSpPr>
          <p:cNvPr id="11" name="Subtitle 2">
            <a:extLst>
              <a:ext uri="{FF2B5EF4-FFF2-40B4-BE49-F238E27FC236}">
                <a16:creationId xmlns:a16="http://schemas.microsoft.com/office/drawing/2014/main" id="{08644B50-9DF0-4B6E-9C0C-10EA78D09C0A}"/>
              </a:ext>
            </a:extLst>
          </p:cNvPr>
          <p:cNvSpPr txBox="1">
            <a:spLocks/>
          </p:cNvSpPr>
          <p:nvPr/>
        </p:nvSpPr>
        <p:spPr>
          <a:xfrm>
            <a:off x="1783243" y="2932744"/>
            <a:ext cx="3541591"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2000" dirty="0">
              <a:latin typeface="Comic Sans MS" panose="030F0702030302020204" pitchFamily="66" charset="0"/>
            </a:endParaRPr>
          </a:p>
        </p:txBody>
      </p:sp>
      <p:pic>
        <p:nvPicPr>
          <p:cNvPr id="5" name="Picture 4">
            <a:extLst>
              <a:ext uri="{FF2B5EF4-FFF2-40B4-BE49-F238E27FC236}">
                <a16:creationId xmlns:a16="http://schemas.microsoft.com/office/drawing/2014/main" id="{173E48E8-9E59-4E69-9E8D-E56EA7A5EA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066" y="914982"/>
            <a:ext cx="1261611" cy="2000314"/>
          </a:xfrm>
          <a:prstGeom prst="rect">
            <a:avLst/>
          </a:prstGeom>
        </p:spPr>
      </p:pic>
      <p:pic>
        <p:nvPicPr>
          <p:cNvPr id="18" name="Picture 17">
            <a:extLst>
              <a:ext uri="{FF2B5EF4-FFF2-40B4-BE49-F238E27FC236}">
                <a16:creationId xmlns:a16="http://schemas.microsoft.com/office/drawing/2014/main" id="{DAE89C96-4A05-48BC-A82C-9AC244B36B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7291" y="946963"/>
            <a:ext cx="1405702" cy="2026237"/>
          </a:xfrm>
          <a:prstGeom prst="rect">
            <a:avLst/>
          </a:prstGeom>
        </p:spPr>
      </p:pic>
      <p:sp>
        <p:nvSpPr>
          <p:cNvPr id="27" name="TextBox 26">
            <a:extLst>
              <a:ext uri="{FF2B5EF4-FFF2-40B4-BE49-F238E27FC236}">
                <a16:creationId xmlns:a16="http://schemas.microsoft.com/office/drawing/2014/main" id="{3C423644-5B4B-4E94-B6E3-F806ED5DEEAF}"/>
              </a:ext>
            </a:extLst>
          </p:cNvPr>
          <p:cNvSpPr txBox="1"/>
          <p:nvPr/>
        </p:nvSpPr>
        <p:spPr>
          <a:xfrm>
            <a:off x="2126045" y="2953818"/>
            <a:ext cx="1751650" cy="646331"/>
          </a:xfrm>
          <a:prstGeom prst="rect">
            <a:avLst/>
          </a:prstGeom>
          <a:noFill/>
        </p:spPr>
        <p:txBody>
          <a:bodyPr wrap="square" rtlCol="0">
            <a:spAutoFit/>
          </a:bodyPr>
          <a:lstStyle/>
          <a:p>
            <a:pPr algn="ctr"/>
            <a:r>
              <a:rPr lang="en-GB" sz="1200" dirty="0">
                <a:latin typeface="Comic Sans MS" panose="030F0702030302020204" pitchFamily="66" charset="0"/>
              </a:rPr>
              <a:t>Mrs Rennie </a:t>
            </a:r>
          </a:p>
          <a:p>
            <a:pPr algn="ctr"/>
            <a:r>
              <a:rPr lang="en-GB" sz="1200" dirty="0">
                <a:latin typeface="Comic Sans MS" panose="030F0702030302020204" pitchFamily="66" charset="0"/>
              </a:rPr>
              <a:t>Teaching Assistant Mon-Tues.</a:t>
            </a:r>
          </a:p>
        </p:txBody>
      </p:sp>
      <p:pic>
        <p:nvPicPr>
          <p:cNvPr id="29" name="Picture 28">
            <a:extLst>
              <a:ext uri="{FF2B5EF4-FFF2-40B4-BE49-F238E27FC236}">
                <a16:creationId xmlns:a16="http://schemas.microsoft.com/office/drawing/2014/main" id="{A3534574-B641-456C-859B-D8B93B89A6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51954" y="4131589"/>
            <a:ext cx="1365251" cy="1950359"/>
          </a:xfrm>
          <a:prstGeom prst="rect">
            <a:avLst/>
          </a:prstGeom>
        </p:spPr>
      </p:pic>
      <p:sp>
        <p:nvSpPr>
          <p:cNvPr id="33" name="Rectangle 32">
            <a:extLst>
              <a:ext uri="{FF2B5EF4-FFF2-40B4-BE49-F238E27FC236}">
                <a16:creationId xmlns:a16="http://schemas.microsoft.com/office/drawing/2014/main" id="{4BC6D4DB-6156-4B10-9C0D-19D6995A0099}"/>
              </a:ext>
            </a:extLst>
          </p:cNvPr>
          <p:cNvSpPr/>
          <p:nvPr/>
        </p:nvSpPr>
        <p:spPr>
          <a:xfrm>
            <a:off x="3001871" y="2973200"/>
            <a:ext cx="6096000" cy="646331"/>
          </a:xfrm>
          <a:prstGeom prst="rect">
            <a:avLst/>
          </a:prstGeom>
        </p:spPr>
        <p:txBody>
          <a:bodyPr>
            <a:spAutoFit/>
          </a:bodyPr>
          <a:lstStyle/>
          <a:p>
            <a:pPr algn="ctr"/>
            <a:r>
              <a:rPr lang="en-GB" sz="1200" dirty="0">
                <a:latin typeface="Comic Sans MS" panose="030F0702030302020204" pitchFamily="66" charset="0"/>
              </a:rPr>
              <a:t>Mrs Ainsworth</a:t>
            </a:r>
          </a:p>
          <a:p>
            <a:pPr algn="ctr"/>
            <a:r>
              <a:rPr lang="en-GB" sz="1200" dirty="0">
                <a:latin typeface="Comic Sans MS" panose="030F0702030302020204" pitchFamily="66" charset="0"/>
              </a:rPr>
              <a:t>Teacher</a:t>
            </a:r>
          </a:p>
          <a:p>
            <a:pPr algn="ctr"/>
            <a:r>
              <a:rPr lang="en-GB" sz="1200" dirty="0">
                <a:latin typeface="Comic Sans MS" panose="030F0702030302020204" pitchFamily="66" charset="0"/>
              </a:rPr>
              <a:t>Mon, Wed, Thurs, Fri.</a:t>
            </a:r>
          </a:p>
        </p:txBody>
      </p:sp>
      <p:sp>
        <p:nvSpPr>
          <p:cNvPr id="34" name="Rectangle 33">
            <a:extLst>
              <a:ext uri="{FF2B5EF4-FFF2-40B4-BE49-F238E27FC236}">
                <a16:creationId xmlns:a16="http://schemas.microsoft.com/office/drawing/2014/main" id="{EAEBF533-D8C8-4F26-9995-35D13B73098C}"/>
              </a:ext>
            </a:extLst>
          </p:cNvPr>
          <p:cNvSpPr/>
          <p:nvPr/>
        </p:nvSpPr>
        <p:spPr>
          <a:xfrm>
            <a:off x="3001871" y="6203111"/>
            <a:ext cx="6096000" cy="646331"/>
          </a:xfrm>
          <a:prstGeom prst="rect">
            <a:avLst/>
          </a:prstGeom>
        </p:spPr>
        <p:txBody>
          <a:bodyPr>
            <a:spAutoFit/>
          </a:bodyPr>
          <a:lstStyle/>
          <a:p>
            <a:pPr algn="ctr"/>
            <a:r>
              <a:rPr lang="en-GB" sz="1200" dirty="0">
                <a:latin typeface="Comic Sans MS" panose="030F0702030302020204" pitchFamily="66" charset="0"/>
              </a:rPr>
              <a:t>Mrs Jeffery</a:t>
            </a:r>
          </a:p>
          <a:p>
            <a:pPr algn="ctr"/>
            <a:r>
              <a:rPr lang="en-GB" sz="1200" dirty="0">
                <a:latin typeface="Comic Sans MS" panose="030F0702030302020204" pitchFamily="66" charset="0"/>
              </a:rPr>
              <a:t>Teaching Cover</a:t>
            </a:r>
          </a:p>
          <a:p>
            <a:pPr algn="ctr"/>
            <a:r>
              <a:rPr lang="en-GB" sz="1200" dirty="0">
                <a:latin typeface="Comic Sans MS" panose="030F0702030302020204" pitchFamily="66" charset="0"/>
              </a:rPr>
              <a:t>Tues pm</a:t>
            </a:r>
            <a:endParaRPr lang="en-GB" sz="1200" dirty="0"/>
          </a:p>
        </p:txBody>
      </p:sp>
      <p:sp>
        <p:nvSpPr>
          <p:cNvPr id="35" name="Rectangle 34">
            <a:extLst>
              <a:ext uri="{FF2B5EF4-FFF2-40B4-BE49-F238E27FC236}">
                <a16:creationId xmlns:a16="http://schemas.microsoft.com/office/drawing/2014/main" id="{B0E5954A-F46C-4842-AEFE-892931FC5315}"/>
              </a:ext>
            </a:extLst>
          </p:cNvPr>
          <p:cNvSpPr/>
          <p:nvPr/>
        </p:nvSpPr>
        <p:spPr>
          <a:xfrm>
            <a:off x="5801971" y="3076618"/>
            <a:ext cx="6096000" cy="646331"/>
          </a:xfrm>
          <a:prstGeom prst="rect">
            <a:avLst/>
          </a:prstGeom>
        </p:spPr>
        <p:txBody>
          <a:bodyPr>
            <a:spAutoFit/>
          </a:bodyPr>
          <a:lstStyle/>
          <a:p>
            <a:pPr algn="ctr"/>
            <a:r>
              <a:rPr lang="en-GB" sz="1200" dirty="0">
                <a:latin typeface="Comic Sans MS" panose="030F0702030302020204" pitchFamily="66" charset="0"/>
              </a:rPr>
              <a:t>Miss Whitehead</a:t>
            </a:r>
          </a:p>
          <a:p>
            <a:pPr algn="ctr"/>
            <a:r>
              <a:rPr lang="en-GB" sz="1200" dirty="0">
                <a:latin typeface="Comic Sans MS" panose="030F0702030302020204" pitchFamily="66" charset="0"/>
              </a:rPr>
              <a:t>Teaching Assistant</a:t>
            </a:r>
          </a:p>
          <a:p>
            <a:pPr algn="ctr"/>
            <a:r>
              <a:rPr lang="en-GB" sz="1200" dirty="0">
                <a:latin typeface="Comic Sans MS" panose="030F0702030302020204" pitchFamily="66" charset="0"/>
              </a:rPr>
              <a:t> Wed - Fri.</a:t>
            </a:r>
          </a:p>
        </p:txBody>
      </p:sp>
      <p:sp>
        <p:nvSpPr>
          <p:cNvPr id="36" name="Rectangle 35">
            <a:extLst>
              <a:ext uri="{FF2B5EF4-FFF2-40B4-BE49-F238E27FC236}">
                <a16:creationId xmlns:a16="http://schemas.microsoft.com/office/drawing/2014/main" id="{DDF21CEA-757D-4B6F-BDC9-ECFF62F4883E}"/>
              </a:ext>
            </a:extLst>
          </p:cNvPr>
          <p:cNvSpPr/>
          <p:nvPr/>
        </p:nvSpPr>
        <p:spPr>
          <a:xfrm>
            <a:off x="1390504" y="6183517"/>
            <a:ext cx="3222733" cy="830997"/>
          </a:xfrm>
          <a:prstGeom prst="rect">
            <a:avLst/>
          </a:prstGeom>
        </p:spPr>
        <p:txBody>
          <a:bodyPr wrap="square">
            <a:spAutoFit/>
          </a:bodyPr>
          <a:lstStyle/>
          <a:p>
            <a:pPr algn="ctr"/>
            <a:r>
              <a:rPr lang="en-GB" sz="1200" dirty="0">
                <a:latin typeface="Comic Sans MS" panose="030F0702030302020204" pitchFamily="66" charset="0"/>
              </a:rPr>
              <a:t>Mrs A’Barrow</a:t>
            </a:r>
          </a:p>
          <a:p>
            <a:pPr algn="ctr"/>
            <a:r>
              <a:rPr lang="en-GB" sz="1200" dirty="0">
                <a:latin typeface="Comic Sans MS" panose="030F0702030302020204" pitchFamily="66" charset="0"/>
              </a:rPr>
              <a:t>Teacher </a:t>
            </a:r>
          </a:p>
          <a:p>
            <a:pPr algn="ctr"/>
            <a:r>
              <a:rPr lang="en-GB" sz="1200" dirty="0">
                <a:latin typeface="Comic Sans MS" panose="030F0702030302020204" pitchFamily="66" charset="0"/>
              </a:rPr>
              <a:t>Tues. am</a:t>
            </a:r>
          </a:p>
          <a:p>
            <a:pPr algn="ctr"/>
            <a:endParaRPr lang="en-GB" sz="1200" dirty="0">
              <a:latin typeface="Comic Sans MS" panose="030F0702030302020204" pitchFamily="66" charset="0"/>
            </a:endParaRPr>
          </a:p>
        </p:txBody>
      </p:sp>
      <p:sp>
        <p:nvSpPr>
          <p:cNvPr id="37" name="Rectangle 36">
            <a:extLst>
              <a:ext uri="{FF2B5EF4-FFF2-40B4-BE49-F238E27FC236}">
                <a16:creationId xmlns:a16="http://schemas.microsoft.com/office/drawing/2014/main" id="{887E7E86-0243-4ADC-9F28-43D1DCB87B35}"/>
              </a:ext>
            </a:extLst>
          </p:cNvPr>
          <p:cNvSpPr/>
          <p:nvPr/>
        </p:nvSpPr>
        <p:spPr>
          <a:xfrm>
            <a:off x="7598607" y="6141660"/>
            <a:ext cx="2298504" cy="646331"/>
          </a:xfrm>
          <a:prstGeom prst="rect">
            <a:avLst/>
          </a:prstGeom>
        </p:spPr>
        <p:txBody>
          <a:bodyPr wrap="square">
            <a:spAutoFit/>
          </a:bodyPr>
          <a:lstStyle/>
          <a:p>
            <a:pPr algn="ctr"/>
            <a:r>
              <a:rPr lang="en-GB" sz="1200" dirty="0">
                <a:latin typeface="Comic Sans MS" panose="030F0702030302020204" pitchFamily="66" charset="0"/>
              </a:rPr>
              <a:t>Miss Rowlands</a:t>
            </a:r>
          </a:p>
          <a:p>
            <a:pPr algn="ctr"/>
            <a:r>
              <a:rPr lang="en-GB" sz="1200" dirty="0">
                <a:latin typeface="Comic Sans MS" panose="030F0702030302020204" pitchFamily="66" charset="0"/>
              </a:rPr>
              <a:t> PPA Cover</a:t>
            </a:r>
          </a:p>
          <a:p>
            <a:pPr algn="ctr"/>
            <a:r>
              <a:rPr lang="en-GB" sz="1200" dirty="0">
                <a:latin typeface="Comic Sans MS" panose="030F0702030302020204" pitchFamily="66" charset="0"/>
              </a:rPr>
              <a:t>Fri. pm</a:t>
            </a:r>
          </a:p>
        </p:txBody>
      </p:sp>
      <p:pic>
        <p:nvPicPr>
          <p:cNvPr id="4" name="Picture 3">
            <a:extLst>
              <a:ext uri="{FF2B5EF4-FFF2-40B4-BE49-F238E27FC236}">
                <a16:creationId xmlns:a16="http://schemas.microsoft.com/office/drawing/2014/main" id="{17C5BBBD-21B8-42C4-ADC5-52514C74EF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38020" y="4131589"/>
            <a:ext cx="1573143" cy="2071522"/>
          </a:xfrm>
          <a:prstGeom prst="rect">
            <a:avLst/>
          </a:prstGeom>
        </p:spPr>
      </p:pic>
      <p:pic>
        <p:nvPicPr>
          <p:cNvPr id="7" name="Picture 6">
            <a:extLst>
              <a:ext uri="{FF2B5EF4-FFF2-40B4-BE49-F238E27FC236}">
                <a16:creationId xmlns:a16="http://schemas.microsoft.com/office/drawing/2014/main" id="{38386932-44E0-4299-B0F0-6CE8630BFB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56238" y="1041472"/>
            <a:ext cx="1454925" cy="1939900"/>
          </a:xfrm>
          <a:prstGeom prst="rect">
            <a:avLst/>
          </a:prstGeom>
        </p:spPr>
      </p:pic>
      <p:pic>
        <p:nvPicPr>
          <p:cNvPr id="6" name="Picture 5">
            <a:extLst>
              <a:ext uri="{FF2B5EF4-FFF2-40B4-BE49-F238E27FC236}">
                <a16:creationId xmlns:a16="http://schemas.microsoft.com/office/drawing/2014/main" id="{7A49CD4A-5368-4224-89C9-639280CC15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92868" y="4131589"/>
            <a:ext cx="1270125" cy="1964932"/>
          </a:xfrm>
          <a:prstGeom prst="rect">
            <a:avLst/>
          </a:prstGeom>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3047172" y="282474"/>
            <a:ext cx="6097656" cy="923330"/>
          </a:xfrm>
          <a:prstGeom prst="rect">
            <a:avLst/>
          </a:prstGeom>
          <a:noFill/>
        </p:spPr>
        <p:txBody>
          <a:bodyPr wrap="square">
            <a:spAutoFit/>
          </a:bodyPr>
          <a:lstStyle/>
          <a:p>
            <a:r>
              <a:rPr lang="en-GB" sz="5400" dirty="0">
                <a:latin typeface="Comic Sans MS" panose="030F0702030302020204" pitchFamily="66" charset="0"/>
              </a:rPr>
              <a:t>Morning Routine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420300" y="2015641"/>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Children should be dropped at the main gate at 8.45am  where they will walk directly to their classroom, in time for registration at 8.55am.</a:t>
            </a:r>
          </a:p>
          <a:p>
            <a:pPr marL="457200" indent="-457200"/>
            <a:r>
              <a:rPr lang="en-GB" sz="3200" dirty="0">
                <a:latin typeface="Comic Sans MS" panose="030F0702030302020204" pitchFamily="66" charset="0"/>
              </a:rPr>
              <a:t>Your child will need their book bag (reading books) and a labelled water bottle.</a:t>
            </a:r>
          </a:p>
          <a:p>
            <a:pPr marL="457200" indent="-457200"/>
            <a:r>
              <a:rPr lang="en-GB" sz="3200" dirty="0">
                <a:latin typeface="Comic Sans MS" panose="030F0702030302020204" pitchFamily="66" charset="0"/>
              </a:rPr>
              <a:t>They can bring a fruit or vegetable snack for break time. </a:t>
            </a:r>
          </a:p>
        </p:txBody>
      </p:sp>
      <p:pic>
        <p:nvPicPr>
          <p:cNvPr id="10" name="Picture 9" descr="A picture containing fruit, food, sliced, container&#10;&#10;Description automatically generated">
            <a:extLst>
              <a:ext uri="{FF2B5EF4-FFF2-40B4-BE49-F238E27FC236}">
                <a16:creationId xmlns:a16="http://schemas.microsoft.com/office/drawing/2014/main" id="{F05D4A9D-ADFF-44CE-8AC6-398C986423C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03485" y="5058012"/>
            <a:ext cx="2276271" cy="1517514"/>
          </a:xfrm>
          <a:prstGeom prst="rect">
            <a:avLst/>
          </a:prstGeom>
        </p:spPr>
      </p:pic>
      <p:pic>
        <p:nvPicPr>
          <p:cNvPr id="2" name="Picture 1">
            <a:extLst>
              <a:ext uri="{FF2B5EF4-FFF2-40B4-BE49-F238E27FC236}">
                <a16:creationId xmlns:a16="http://schemas.microsoft.com/office/drawing/2014/main" id="{E3372AF5-5576-47FB-A52F-1D598D864C35}"/>
              </a:ext>
            </a:extLst>
          </p:cNvPr>
          <p:cNvPicPr>
            <a:picLocks noChangeAspect="1"/>
          </p:cNvPicPr>
          <p:nvPr/>
        </p:nvPicPr>
        <p:blipFill>
          <a:blip r:embed="rId4"/>
          <a:stretch>
            <a:fillRect/>
          </a:stretch>
        </p:blipFill>
        <p:spPr>
          <a:xfrm>
            <a:off x="8701262" y="96531"/>
            <a:ext cx="2856430" cy="1641225"/>
          </a:xfrm>
          <a:prstGeom prst="rect">
            <a:avLst/>
          </a:prstGeom>
        </p:spPr>
      </p:pic>
    </p:spTree>
    <p:extLst>
      <p:ext uri="{BB962C8B-B14F-4D97-AF65-F5344CB8AC3E}">
        <p14:creationId xmlns:p14="http://schemas.microsoft.com/office/powerpoint/2010/main" val="285147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3734512" y="282474"/>
            <a:ext cx="5410316" cy="923330"/>
          </a:xfrm>
          <a:prstGeom prst="rect">
            <a:avLst/>
          </a:prstGeom>
          <a:noFill/>
        </p:spPr>
        <p:txBody>
          <a:bodyPr wrap="square">
            <a:spAutoFit/>
          </a:bodyPr>
          <a:lstStyle/>
          <a:p>
            <a:r>
              <a:rPr lang="en-GB" sz="5400" dirty="0">
                <a:latin typeface="Comic Sans MS" panose="030F0702030302020204" pitchFamily="66" charset="0"/>
              </a:rPr>
              <a:t>Lunchtime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347842" y="1880075"/>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Lunchtime begins at 12.15pm.  Orca Class go outside to play until their class is called in for lunch.  They then return to the playground until the end of lunchtime at 1.15pm.  </a:t>
            </a:r>
          </a:p>
          <a:p>
            <a:pPr marL="457200" indent="-457200"/>
            <a:r>
              <a:rPr lang="en-GB" sz="3200" dirty="0">
                <a:latin typeface="Comic Sans MS" panose="030F0702030302020204" pitchFamily="66" charset="0"/>
              </a:rPr>
              <a:t>The children return to their classroom for a drink before the afternoon session begins.</a:t>
            </a:r>
          </a:p>
          <a:p>
            <a:pPr marL="0" indent="0">
              <a:buNone/>
            </a:pPr>
            <a:endParaRPr lang="en-GB" sz="3200" dirty="0">
              <a:latin typeface="Comic Sans MS" panose="030F0702030302020204" pitchFamily="66" charset="0"/>
            </a:endParaRPr>
          </a:p>
        </p:txBody>
      </p:sp>
      <p:pic>
        <p:nvPicPr>
          <p:cNvPr id="3" name="Picture 2" descr="A plate of food&#10;&#10;Description automatically generated with medium confidence">
            <a:extLst>
              <a:ext uri="{FF2B5EF4-FFF2-40B4-BE49-F238E27FC236}">
                <a16:creationId xmlns:a16="http://schemas.microsoft.com/office/drawing/2014/main" id="{F7805545-DE8B-4338-B7F4-F81AB30258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09966" y="4570968"/>
            <a:ext cx="3048000" cy="1859280"/>
          </a:xfrm>
          <a:prstGeom prst="rect">
            <a:avLst/>
          </a:prstGeom>
        </p:spPr>
      </p:pic>
      <p:pic>
        <p:nvPicPr>
          <p:cNvPr id="6" name="Picture 5">
            <a:extLst>
              <a:ext uri="{FF2B5EF4-FFF2-40B4-BE49-F238E27FC236}">
                <a16:creationId xmlns:a16="http://schemas.microsoft.com/office/drawing/2014/main" id="{36ECA44C-8343-41CF-BC82-F6C6C34FE479}"/>
              </a:ext>
            </a:extLst>
          </p:cNvPr>
          <p:cNvPicPr>
            <a:picLocks noChangeAspect="1"/>
          </p:cNvPicPr>
          <p:nvPr/>
        </p:nvPicPr>
        <p:blipFill>
          <a:blip r:embed="rId4"/>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1919995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1820254" y="282474"/>
            <a:ext cx="6990460" cy="923330"/>
          </a:xfrm>
          <a:prstGeom prst="rect">
            <a:avLst/>
          </a:prstGeom>
          <a:noFill/>
        </p:spPr>
        <p:txBody>
          <a:bodyPr wrap="square">
            <a:spAutoFit/>
          </a:bodyPr>
          <a:lstStyle/>
          <a:p>
            <a:r>
              <a:rPr lang="en-GB" sz="5400" dirty="0">
                <a:latin typeface="Comic Sans MS" panose="030F0702030302020204" pitchFamily="66" charset="0"/>
              </a:rPr>
              <a:t>Afternoon Routine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347842" y="1880075"/>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The afternoon finishes with an assembly at 2.55.</a:t>
            </a:r>
          </a:p>
          <a:p>
            <a:pPr marL="457200" indent="-457200"/>
            <a:r>
              <a:rPr lang="en-GB" sz="3200" dirty="0">
                <a:latin typeface="Comic Sans MS" panose="030F0702030302020204" pitchFamily="66" charset="0"/>
              </a:rPr>
              <a:t>The children are brought to the exit door at the far end of the playground to be collected by their parents.</a:t>
            </a:r>
          </a:p>
          <a:p>
            <a:pPr marL="457200" indent="-457200"/>
            <a:r>
              <a:rPr lang="en-GB" sz="3200" dirty="0">
                <a:latin typeface="Comic Sans MS" panose="030F0702030302020204" pitchFamily="66" charset="0"/>
              </a:rPr>
              <a:t>Your child can be collected when the parent or carer can be clearly seen.</a:t>
            </a:r>
          </a:p>
          <a:p>
            <a:pPr marL="457200" indent="-457200"/>
            <a:r>
              <a:rPr lang="en-GB" sz="3200" dirty="0">
                <a:latin typeface="Comic Sans MS" panose="030F0702030302020204" pitchFamily="66" charset="0"/>
              </a:rPr>
              <a:t>If someone else is collecting </a:t>
            </a:r>
          </a:p>
          <a:p>
            <a:pPr marL="0" indent="0">
              <a:buNone/>
            </a:pPr>
            <a:r>
              <a:rPr lang="en-GB" sz="3200" dirty="0">
                <a:latin typeface="Comic Sans MS" panose="030F0702030302020204" pitchFamily="66" charset="0"/>
              </a:rPr>
              <a:t>    your child please let the school office know.</a:t>
            </a:r>
          </a:p>
          <a:p>
            <a:pPr marL="0" indent="0">
              <a:buNone/>
            </a:pPr>
            <a:endParaRPr lang="en-GB" sz="3200" dirty="0">
              <a:latin typeface="Comic Sans MS" panose="030F0702030302020204" pitchFamily="66" charset="0"/>
            </a:endParaRPr>
          </a:p>
        </p:txBody>
      </p:sp>
      <p:pic>
        <p:nvPicPr>
          <p:cNvPr id="4" name="Graphic 3">
            <a:extLst>
              <a:ext uri="{FF2B5EF4-FFF2-40B4-BE49-F238E27FC236}">
                <a16:creationId xmlns:a16="http://schemas.microsoft.com/office/drawing/2014/main" id="{98BF4817-4A42-470F-9657-C78C90052B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8977466" y="3939702"/>
            <a:ext cx="2421859" cy="2746919"/>
          </a:xfrm>
          <a:prstGeom prst="rect">
            <a:avLst/>
          </a:prstGeom>
        </p:spPr>
      </p:pic>
      <p:pic>
        <p:nvPicPr>
          <p:cNvPr id="10" name="Picture 9">
            <a:extLst>
              <a:ext uri="{FF2B5EF4-FFF2-40B4-BE49-F238E27FC236}">
                <a16:creationId xmlns:a16="http://schemas.microsoft.com/office/drawing/2014/main" id="{7FA3F3D8-18A4-479C-A609-45EF5A06BEF2}"/>
              </a:ext>
            </a:extLst>
          </p:cNvPr>
          <p:cNvPicPr>
            <a:picLocks noChangeAspect="1"/>
          </p:cNvPicPr>
          <p:nvPr/>
        </p:nvPicPr>
        <p:blipFill>
          <a:blip r:embed="rId5"/>
          <a:stretch>
            <a:fillRect/>
          </a:stretch>
        </p:blipFill>
        <p:spPr>
          <a:xfrm>
            <a:off x="8426942" y="143459"/>
            <a:ext cx="2856430" cy="1641225"/>
          </a:xfrm>
          <a:prstGeom prst="rect">
            <a:avLst/>
          </a:prstGeom>
        </p:spPr>
      </p:pic>
    </p:spTree>
    <p:extLst>
      <p:ext uri="{BB962C8B-B14F-4D97-AF65-F5344CB8AC3E}">
        <p14:creationId xmlns:p14="http://schemas.microsoft.com/office/powerpoint/2010/main" val="3535485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F75F81-B951-4F50-AB4C-038045481336}"/>
              </a:ext>
            </a:extLst>
          </p:cNvPr>
          <p:cNvSpPr txBox="1"/>
          <p:nvPr/>
        </p:nvSpPr>
        <p:spPr>
          <a:xfrm>
            <a:off x="0" y="360584"/>
            <a:ext cx="2244202" cy="1938992"/>
          </a:xfrm>
          <a:prstGeom prst="rect">
            <a:avLst/>
          </a:prstGeom>
          <a:noFill/>
        </p:spPr>
        <p:txBody>
          <a:bodyPr wrap="square" rtlCol="0">
            <a:spAutoFit/>
          </a:bodyPr>
          <a:lstStyle/>
          <a:p>
            <a:r>
              <a:rPr lang="en-GB" sz="2000" b="1" dirty="0">
                <a:latin typeface="Comic Sans MS" panose="030F0702030302020204" pitchFamily="66" charset="0"/>
              </a:rPr>
              <a:t>Class timetable</a:t>
            </a:r>
          </a:p>
          <a:p>
            <a:endParaRPr lang="en-GB" sz="2000" dirty="0">
              <a:latin typeface="Comic Sans MS" panose="030F0702030302020204" pitchFamily="66" charset="0"/>
            </a:endParaRPr>
          </a:p>
          <a:p>
            <a:r>
              <a:rPr lang="en-GB" sz="2000" dirty="0">
                <a:latin typeface="Comic Sans MS" panose="030F0702030302020204" pitchFamily="66" charset="0"/>
              </a:rPr>
              <a:t>PE-Tuesday and Friday.</a:t>
            </a:r>
          </a:p>
          <a:p>
            <a:r>
              <a:rPr lang="en-GB" sz="2000" dirty="0">
                <a:latin typeface="Comic Sans MS" panose="030F0702030302020204" pitchFamily="66" charset="0"/>
              </a:rPr>
              <a:t>Library -Wednesday</a:t>
            </a:r>
          </a:p>
        </p:txBody>
      </p:sp>
      <p:pic>
        <p:nvPicPr>
          <p:cNvPr id="3" name="Picture 2">
            <a:extLst>
              <a:ext uri="{FF2B5EF4-FFF2-40B4-BE49-F238E27FC236}">
                <a16:creationId xmlns:a16="http://schemas.microsoft.com/office/drawing/2014/main" id="{147F1BAA-39FC-4EF2-B29D-BD8AC1434F93}"/>
              </a:ext>
            </a:extLst>
          </p:cNvPr>
          <p:cNvPicPr>
            <a:picLocks noChangeAspect="1"/>
          </p:cNvPicPr>
          <p:nvPr/>
        </p:nvPicPr>
        <p:blipFill>
          <a:blip r:embed="rId2"/>
          <a:stretch>
            <a:fillRect/>
          </a:stretch>
        </p:blipFill>
        <p:spPr>
          <a:xfrm>
            <a:off x="2347274" y="262399"/>
            <a:ext cx="9441146" cy="6200575"/>
          </a:xfrm>
          <a:prstGeom prst="rect">
            <a:avLst/>
          </a:prstGeom>
        </p:spPr>
      </p:pic>
    </p:spTree>
    <p:extLst>
      <p:ext uri="{BB962C8B-B14F-4D97-AF65-F5344CB8AC3E}">
        <p14:creationId xmlns:p14="http://schemas.microsoft.com/office/powerpoint/2010/main" val="477344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3CAE014-16F5-4D91-AABD-903FB3D73647}"/>
              </a:ext>
            </a:extLst>
          </p:cNvPr>
          <p:cNvSpPr txBox="1"/>
          <p:nvPr/>
        </p:nvSpPr>
        <p:spPr>
          <a:xfrm>
            <a:off x="66652" y="690964"/>
            <a:ext cx="5041275" cy="4678204"/>
          </a:xfrm>
          <a:prstGeom prst="rect">
            <a:avLst/>
          </a:prstGeom>
          <a:noFill/>
        </p:spPr>
        <p:txBody>
          <a:bodyPr wrap="square" rtlCol="0">
            <a:spAutoFit/>
          </a:bodyPr>
          <a:lstStyle/>
          <a:p>
            <a:r>
              <a:rPr lang="en-GB" sz="3200" dirty="0">
                <a:latin typeface="Comic Sans MS" panose="030F0702030302020204" pitchFamily="66" charset="0"/>
              </a:rPr>
              <a:t>Our Maths Long Term Plan</a:t>
            </a:r>
          </a:p>
          <a:p>
            <a:endParaRPr lang="en-GB" b="1" dirty="0">
              <a:latin typeface="Comic Sans MS" panose="030F0702030302020204" pitchFamily="66" charset="0"/>
            </a:endParaRPr>
          </a:p>
          <a:p>
            <a:r>
              <a:rPr lang="en-GB" dirty="0">
                <a:latin typeface="Comic Sans MS" panose="030F0702030302020204" pitchFamily="66" charset="0"/>
              </a:rPr>
              <a:t>Please help your children learn their tables by heart up to 12x12. Please ensure your Child practises their times tables by logging in to TT </a:t>
            </a:r>
            <a:r>
              <a:rPr lang="en-GB" dirty="0" err="1">
                <a:latin typeface="Comic Sans MS" panose="030F0702030302020204" pitchFamily="66" charset="0"/>
              </a:rPr>
              <a:t>Rockstars</a:t>
            </a:r>
            <a:r>
              <a:rPr lang="en-GB" dirty="0">
                <a:latin typeface="Comic Sans MS" panose="030F0702030302020204" pitchFamily="66" charset="0"/>
              </a:rPr>
              <a:t> for at least 20 minutes a week.  </a:t>
            </a:r>
          </a:p>
          <a:p>
            <a:endParaRPr lang="en-GB" dirty="0">
              <a:latin typeface="Comic Sans MS" panose="030F0702030302020204" pitchFamily="66" charset="0"/>
            </a:endParaRPr>
          </a:p>
          <a:p>
            <a:r>
              <a:rPr lang="en-GB" dirty="0">
                <a:latin typeface="Comic Sans MS" panose="030F0702030302020204" pitchFamily="66" charset="0"/>
              </a:rPr>
              <a:t>The children also need to know number bonds within 10, 20 and 100 and related facts:</a:t>
            </a:r>
          </a:p>
          <a:p>
            <a:r>
              <a:rPr lang="en-GB" dirty="0">
                <a:latin typeface="Comic Sans MS" panose="030F0702030302020204" pitchFamily="66" charset="0"/>
              </a:rPr>
              <a:t>4 + 6 = 10		7 + 8 = 15</a:t>
            </a:r>
          </a:p>
          <a:p>
            <a:r>
              <a:rPr lang="en-GB" dirty="0">
                <a:latin typeface="Comic Sans MS" panose="030F0702030302020204" pitchFamily="66" charset="0"/>
              </a:rPr>
              <a:t>40 + 60 = 100		70 + 80 = 150</a:t>
            </a:r>
          </a:p>
          <a:p>
            <a:r>
              <a:rPr lang="en-GB" dirty="0">
                <a:latin typeface="Comic Sans MS" panose="030F0702030302020204" pitchFamily="66" charset="0"/>
              </a:rPr>
              <a:t>400 + 600 = 1,000	700 + 800 = 1, 500 etc.</a:t>
            </a:r>
          </a:p>
        </p:txBody>
      </p:sp>
      <p:pic>
        <p:nvPicPr>
          <p:cNvPr id="2" name="Picture 1">
            <a:extLst>
              <a:ext uri="{FF2B5EF4-FFF2-40B4-BE49-F238E27FC236}">
                <a16:creationId xmlns:a16="http://schemas.microsoft.com/office/drawing/2014/main" id="{9B903455-CFE9-4674-ACA8-F259BC93C51E}"/>
              </a:ext>
            </a:extLst>
          </p:cNvPr>
          <p:cNvPicPr>
            <a:picLocks noChangeAspect="1"/>
          </p:cNvPicPr>
          <p:nvPr/>
        </p:nvPicPr>
        <p:blipFill>
          <a:blip r:embed="rId2"/>
          <a:stretch>
            <a:fillRect/>
          </a:stretch>
        </p:blipFill>
        <p:spPr>
          <a:xfrm>
            <a:off x="5107927" y="905282"/>
            <a:ext cx="6905453" cy="4586996"/>
          </a:xfrm>
          <a:prstGeom prst="rect">
            <a:avLst/>
          </a:prstGeom>
        </p:spPr>
      </p:pic>
    </p:spTree>
    <p:extLst>
      <p:ext uri="{BB962C8B-B14F-4D97-AF65-F5344CB8AC3E}">
        <p14:creationId xmlns:p14="http://schemas.microsoft.com/office/powerpoint/2010/main" val="2101372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84C6C84-9B02-4E78-9E38-C6C3AAB48957}"/>
              </a:ext>
            </a:extLst>
          </p:cNvPr>
          <p:cNvSpPr txBox="1"/>
          <p:nvPr/>
        </p:nvSpPr>
        <p:spPr>
          <a:xfrm>
            <a:off x="201420" y="92075"/>
            <a:ext cx="7901180"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Our English Long-Term Plan</a:t>
            </a:r>
          </a:p>
        </p:txBody>
      </p:sp>
      <p:pic>
        <p:nvPicPr>
          <p:cNvPr id="3" name="Picture 2">
            <a:extLst>
              <a:ext uri="{FF2B5EF4-FFF2-40B4-BE49-F238E27FC236}">
                <a16:creationId xmlns:a16="http://schemas.microsoft.com/office/drawing/2014/main" id="{5A648B83-1E68-4164-8DDE-C3AB05C4C806}"/>
              </a:ext>
            </a:extLst>
          </p:cNvPr>
          <p:cNvPicPr>
            <a:picLocks noChangeAspect="1"/>
          </p:cNvPicPr>
          <p:nvPr/>
        </p:nvPicPr>
        <p:blipFill>
          <a:blip r:embed="rId2"/>
          <a:stretch>
            <a:fillRect/>
          </a:stretch>
        </p:blipFill>
        <p:spPr>
          <a:xfrm>
            <a:off x="6085758" y="1435687"/>
            <a:ext cx="5477778" cy="4418358"/>
          </a:xfrm>
          <a:prstGeom prst="rect">
            <a:avLst/>
          </a:prstGeom>
        </p:spPr>
      </p:pic>
      <p:pic>
        <p:nvPicPr>
          <p:cNvPr id="5" name="Picture 4">
            <a:extLst>
              <a:ext uri="{FF2B5EF4-FFF2-40B4-BE49-F238E27FC236}">
                <a16:creationId xmlns:a16="http://schemas.microsoft.com/office/drawing/2014/main" id="{38718DBE-521B-4CCC-83C4-5941F384C51F}"/>
              </a:ext>
            </a:extLst>
          </p:cNvPr>
          <p:cNvPicPr>
            <a:picLocks noChangeAspect="1"/>
          </p:cNvPicPr>
          <p:nvPr/>
        </p:nvPicPr>
        <p:blipFill>
          <a:blip r:embed="rId3"/>
          <a:stretch>
            <a:fillRect/>
          </a:stretch>
        </p:blipFill>
        <p:spPr>
          <a:xfrm>
            <a:off x="465116" y="898694"/>
            <a:ext cx="5620642" cy="4889363"/>
          </a:xfrm>
          <a:prstGeom prst="rect">
            <a:avLst/>
          </a:prstGeom>
        </p:spPr>
      </p:pic>
    </p:spTree>
    <p:extLst>
      <p:ext uri="{BB962C8B-B14F-4D97-AF65-F5344CB8AC3E}">
        <p14:creationId xmlns:p14="http://schemas.microsoft.com/office/powerpoint/2010/main" val="1927749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5A780AB-F270-4C1B-8AFC-7A933AFAA899}"/>
              </a:ext>
            </a:extLst>
          </p:cNvPr>
          <p:cNvSpPr txBox="1">
            <a:spLocks/>
          </p:cNvSpPr>
          <p:nvPr/>
        </p:nvSpPr>
        <p:spPr>
          <a:xfrm>
            <a:off x="527304" y="2187299"/>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2400" dirty="0">
                <a:latin typeface="Comic Sans MS" panose="030F0702030302020204" pitchFamily="66" charset="0"/>
              </a:rPr>
              <a:t>Children will be given 2/3 reading books each Friday.  If they finish all 3 books before the next Friday, they can ask for a new one.</a:t>
            </a:r>
          </a:p>
          <a:p>
            <a:pPr marL="457200" indent="-457200"/>
            <a:r>
              <a:rPr lang="en-GB" sz="2400" dirty="0">
                <a:latin typeface="Comic Sans MS" panose="030F0702030302020204" pitchFamily="66" charset="0"/>
              </a:rPr>
              <a:t>Children should bring their reading books and records in each day. </a:t>
            </a:r>
          </a:p>
          <a:p>
            <a:pPr marL="457200" indent="-457200"/>
            <a:r>
              <a:rPr lang="en-GB" sz="2400" dirty="0">
                <a:latin typeface="Comic Sans MS" panose="030F0702030302020204" pitchFamily="66" charset="0"/>
              </a:rPr>
              <a:t>We will try to hear your child read as often as possible.  </a:t>
            </a:r>
          </a:p>
          <a:p>
            <a:pPr marL="457200" indent="-457200"/>
            <a:r>
              <a:rPr lang="en-GB" sz="2400" dirty="0">
                <a:latin typeface="Comic Sans MS" panose="030F0702030302020204" pitchFamily="66" charset="0"/>
              </a:rPr>
              <a:t>Please try to read at home with your child at least 4 times weekly. Please talk about the story and ask them questions to check their understanding.</a:t>
            </a:r>
          </a:p>
          <a:p>
            <a:pPr marL="457200" indent="-457200"/>
            <a:r>
              <a:rPr lang="en-GB" sz="2400" dirty="0">
                <a:latin typeface="Comic Sans MS" panose="030F0702030302020204" pitchFamily="66" charset="0"/>
              </a:rPr>
              <a:t>Children will also take home a school library book once a week, which they can change during our library slot on a Wednesday.</a:t>
            </a:r>
          </a:p>
        </p:txBody>
      </p:sp>
      <p:pic>
        <p:nvPicPr>
          <p:cNvPr id="11" name="Picture 10" descr="A picture containing text, clipart&#10;&#10;Description automatically generated">
            <a:extLst>
              <a:ext uri="{FF2B5EF4-FFF2-40B4-BE49-F238E27FC236}">
                <a16:creationId xmlns:a16="http://schemas.microsoft.com/office/drawing/2014/main" id="{7FCE2F14-9244-47A5-B6BD-05348D40165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43024" y="315096"/>
            <a:ext cx="6219825" cy="1453884"/>
          </a:xfrm>
          <a:prstGeom prst="rect">
            <a:avLst/>
          </a:prstGeom>
        </p:spPr>
      </p:pic>
      <p:pic>
        <p:nvPicPr>
          <p:cNvPr id="5" name="Picture 4">
            <a:extLst>
              <a:ext uri="{FF2B5EF4-FFF2-40B4-BE49-F238E27FC236}">
                <a16:creationId xmlns:a16="http://schemas.microsoft.com/office/drawing/2014/main" id="{61B6D933-A04E-45DA-9DE8-89EBE8CB6EEA}"/>
              </a:ext>
            </a:extLst>
          </p:cNvPr>
          <p:cNvPicPr>
            <a:picLocks noChangeAspect="1"/>
          </p:cNvPicPr>
          <p:nvPr/>
        </p:nvPicPr>
        <p:blipFill>
          <a:blip r:embed="rId4"/>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314800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9EBB43FB-DA40-B3C3-9EFF-D7FA31EF4A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05" y="469106"/>
            <a:ext cx="6235700" cy="1295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D63B2D9-7D25-3C56-9396-09C55155540D}"/>
              </a:ext>
            </a:extLst>
          </p:cNvPr>
          <p:cNvSpPr txBox="1"/>
          <p:nvPr/>
        </p:nvSpPr>
        <p:spPr>
          <a:xfrm>
            <a:off x="516208" y="2197893"/>
            <a:ext cx="11159583"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will bring home up to a maximum of 10 spellings each week to practise and learn.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help your child to learn their weekly spelling words ready for their test each </a:t>
            </a:r>
            <a:r>
              <a:rPr lang="en-GB" sz="2800" dirty="0">
                <a:solidFill>
                  <a:prstClr val="black"/>
                </a:solidFill>
                <a:latin typeface="Comic Sans MS" panose="030F0702030302020204" pitchFamily="66" charset="0"/>
              </a:rPr>
              <a:t>Mon</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morning.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Using ‘look, cover, write’ or spelling out loud are good ways to practice. It might also be useful to ask your child to put each  word into a sentence so they can use the word in context. </a:t>
            </a:r>
          </a:p>
        </p:txBody>
      </p:sp>
      <p:sp>
        <p:nvSpPr>
          <p:cNvPr id="9" name="Title 8">
            <a:extLst>
              <a:ext uri="{FF2B5EF4-FFF2-40B4-BE49-F238E27FC236}">
                <a16:creationId xmlns:a16="http://schemas.microsoft.com/office/drawing/2014/main" id="{2551BA26-DAC4-158A-8433-DA9D28AA11CD}"/>
              </a:ext>
            </a:extLst>
          </p:cNvPr>
          <p:cNvSpPr>
            <a:spLocks noGrp="1"/>
          </p:cNvSpPr>
          <p:nvPr>
            <p:ph type="title"/>
          </p:nvPr>
        </p:nvSpPr>
        <p:spPr/>
        <p:txBody>
          <a:bodyPr/>
          <a:lstStyle/>
          <a:p>
            <a:r>
              <a:rPr lang="en-US" dirty="0"/>
              <a:t> </a:t>
            </a:r>
          </a:p>
        </p:txBody>
      </p:sp>
      <p:pic>
        <p:nvPicPr>
          <p:cNvPr id="6" name="Picture 5">
            <a:extLst>
              <a:ext uri="{FF2B5EF4-FFF2-40B4-BE49-F238E27FC236}">
                <a16:creationId xmlns:a16="http://schemas.microsoft.com/office/drawing/2014/main" id="{81C920F8-4EF6-4DFF-84B4-53EAB1BDDCD8}"/>
              </a:ext>
            </a:extLst>
          </p:cNvPr>
          <p:cNvPicPr>
            <a:picLocks noChangeAspect="1"/>
          </p:cNvPicPr>
          <p:nvPr/>
        </p:nvPicPr>
        <p:blipFill>
          <a:blip r:embed="rId3"/>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3243999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A4F1FCD-C593-4700-A93E-285F69830125}"/>
              </a:ext>
            </a:extLst>
          </p:cNvPr>
          <p:cNvSpPr txBox="1"/>
          <p:nvPr/>
        </p:nvSpPr>
        <p:spPr>
          <a:xfrm>
            <a:off x="1236293" y="292534"/>
            <a:ext cx="6096000" cy="4801314"/>
          </a:xfrm>
          <a:prstGeom prst="rect">
            <a:avLst/>
          </a:prstGeom>
          <a:noFill/>
        </p:spPr>
        <p:txBody>
          <a:bodyPr wrap="square">
            <a:spAutoFit/>
          </a:bodyPr>
          <a:lstStyle/>
          <a:p>
            <a:endParaRPr lang="en-GB" sz="1800" dirty="0">
              <a:latin typeface="Comic Sans MS" panose="030F0702030302020204" pitchFamily="66" charset="0"/>
            </a:endParaRPr>
          </a:p>
          <a:p>
            <a:r>
              <a:rPr lang="en-GB" sz="3200" dirty="0">
                <a:latin typeface="Comic Sans MS" panose="030F0702030302020204" pitchFamily="66" charset="0"/>
              </a:rPr>
              <a:t>In Orca Class we encourage the children to work hard, have fun and always try their best!</a:t>
            </a:r>
          </a:p>
          <a:p>
            <a:endParaRPr lang="en-GB" sz="3200" dirty="0">
              <a:latin typeface="Comic Sans MS" panose="030F0702030302020204" pitchFamily="66" charset="0"/>
            </a:endParaRPr>
          </a:p>
          <a:p>
            <a:r>
              <a:rPr lang="en-GB" sz="3200" dirty="0">
                <a:latin typeface="Comic Sans MS" panose="030F0702030302020204" pitchFamily="66" charset="0"/>
              </a:rPr>
              <a:t>If you have any further questions please feel free to contact the school office or Mrs Ainsworth.</a:t>
            </a:r>
          </a:p>
        </p:txBody>
      </p:sp>
      <p:pic>
        <p:nvPicPr>
          <p:cNvPr id="4" name="Picture 3">
            <a:extLst>
              <a:ext uri="{FF2B5EF4-FFF2-40B4-BE49-F238E27FC236}">
                <a16:creationId xmlns:a16="http://schemas.microsoft.com/office/drawing/2014/main" id="{B74107A6-F507-49E4-9738-38B98FEDFF90}"/>
              </a:ext>
            </a:extLst>
          </p:cNvPr>
          <p:cNvPicPr>
            <a:picLocks noChangeAspect="1"/>
          </p:cNvPicPr>
          <p:nvPr/>
        </p:nvPicPr>
        <p:blipFill>
          <a:blip r:embed="rId2"/>
          <a:stretch>
            <a:fillRect/>
          </a:stretch>
        </p:blipFill>
        <p:spPr>
          <a:xfrm>
            <a:off x="7482061" y="1254771"/>
            <a:ext cx="4270359" cy="2453629"/>
          </a:xfrm>
          <a:prstGeom prst="rect">
            <a:avLst/>
          </a:prstGeom>
        </p:spPr>
      </p:pic>
    </p:spTree>
    <p:extLst>
      <p:ext uri="{BB962C8B-B14F-4D97-AF65-F5344CB8AC3E}">
        <p14:creationId xmlns:p14="http://schemas.microsoft.com/office/powerpoint/2010/main" val="2539956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1909661-C5B2-4370-B73A-1C57A205E1BB}">
  <ds:schemaRefs>
    <ds:schemaRef ds:uri="http://schemas.microsoft.com/sharepoint/v3/contenttype/forms"/>
  </ds:schemaRefs>
</ds:datastoreItem>
</file>

<file path=customXml/itemProps2.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756C39-7BA0-41D5-BCCC-CB3279B376FA}">
  <ds:schemaRefs>
    <ds:schemaRef ds:uri="http://purl.org/dc/elements/1.1/"/>
    <ds:schemaRef ds:uri="http://schemas.openxmlformats.org/package/2006/metadata/core-properties"/>
    <ds:schemaRef ds:uri="http://schemas.microsoft.com/office/infopath/2007/PartnerControls"/>
    <ds:schemaRef ds:uri="http://purl.org/dc/terms/"/>
    <ds:schemaRef ds:uri="http://schemas.microsoft.com/office/2006/metadata/properties"/>
    <ds:schemaRef ds:uri="http://schemas.microsoft.com/office/2006/documentManagement/types"/>
    <ds:schemaRef ds:uri="b3dbea6a-e3e8-4d17-9a85-752ca3a407e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12024</TotalTime>
  <Words>567</Words>
  <Application>Microsoft Office PowerPoint</Application>
  <PresentationFormat>Widescreen</PresentationFormat>
  <Paragraphs>60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This is our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Carolyn Ainsworth (LVA)</cp:lastModifiedBy>
  <cp:revision>57</cp:revision>
  <dcterms:created xsi:type="dcterms:W3CDTF">2021-07-27T10:30:32Z</dcterms:created>
  <dcterms:modified xsi:type="dcterms:W3CDTF">2026-10-02T14:40:12Z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