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61" r:id="rId7"/>
    <p:sldId id="262" r:id="rId8"/>
    <p:sldId id="263" r:id="rId9"/>
    <p:sldId id="264" r:id="rId10"/>
    <p:sldId id="266" r:id="rId11"/>
    <p:sldId id="267" r:id="rId12"/>
    <p:sldId id="268" r:id="rId13"/>
    <p:sldId id="269" r:id="rId14"/>
    <p:sldId id="270" r:id="rId15"/>
    <p:sldId id="271"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p:cViewPr varScale="1">
        <p:scale>
          <a:sx n="86" d="100"/>
          <a:sy n="86" d="100"/>
        </p:scale>
        <p:origin x="33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519B83E9-9D01-4224-8B29-62D838888612}" type="datetimeFigureOut">
              <a:rPr lang="en-GB" smtClean="0"/>
              <a:t>02/10/2026</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622509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02/10/2026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461756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02/10/2026</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71534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19B83E9-9D01-4224-8B29-62D838888612}" type="datetimeFigureOut">
              <a:rPr lang="en-GB" smtClean="0"/>
              <a:t>02/10/2026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2027598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19B83E9-9D01-4224-8B29-62D838888612}" type="datetimeFigureOut">
              <a:rPr lang="en-GB" smtClean="0"/>
              <a:t>02/10/2026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056515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19B83E9-9D01-4224-8B29-62D838888612}" type="datetimeFigureOut">
              <a:rPr lang="en-GB" smtClean="0"/>
              <a:t>02/10/2026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45617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9B83E9-9D01-4224-8B29-62D838888612}" type="datetimeFigureOut">
              <a:rPr lang="en-GB" smtClean="0"/>
              <a:t>02/10/2026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739405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02/10/2026</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276116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02/10/2026</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1807075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19B83E9-9D01-4224-8B29-62D838888612}" type="datetimeFigureOut">
              <a:rPr lang="en-GB" smtClean="0"/>
              <a:t>02/10/2026</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254421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02/10/2026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596807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02/10/2026</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242262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9B83E9-9D01-4224-8B29-62D838888612}" type="datetimeFigureOut">
              <a:rPr lang="en-GB" smtClean="0"/>
              <a:t>02/10/2026</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48741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02/10/2026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3727185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19B83E9-9D01-4224-8B29-62D838888612}" type="datetimeFigureOut">
              <a:rPr lang="en-GB" smtClean="0"/>
              <a:t>02/10/2026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352695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02/10/2026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494839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19B83E9-9D01-4224-8B29-62D838888612}" type="datetimeFigureOut">
              <a:rPr lang="en-GB" smtClean="0"/>
              <a:t>02/10/2026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38E3FAE-C3E6-45D1-9166-849D80792A76}" type="slidenum">
              <a:rPr lang="en-GB" smtClean="0"/>
              <a:t>‹#›</a:t>
            </a:fld>
            <a:endParaRPr lang="en-GB"/>
          </a:p>
        </p:txBody>
      </p:sp>
    </p:spTree>
    <p:extLst>
      <p:ext uri="{BB962C8B-B14F-4D97-AF65-F5344CB8AC3E}">
        <p14:creationId xmlns:p14="http://schemas.microsoft.com/office/powerpoint/2010/main" val="66314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519B83E9-9D01-4224-8B29-62D838888612}" type="datetimeFigureOut">
              <a:rPr lang="en-GB" smtClean="0"/>
              <a:t>02/10/2026</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638E3FAE-C3E6-45D1-9166-849D80792A76}" type="slidenum">
              <a:rPr lang="en-GB" smtClean="0"/>
              <a:t>‹#›</a:t>
            </a:fld>
            <a:endParaRPr lang="en-GB"/>
          </a:p>
        </p:txBody>
      </p:sp>
    </p:spTree>
    <p:extLst>
      <p:ext uri="{BB962C8B-B14F-4D97-AF65-F5344CB8AC3E}">
        <p14:creationId xmlns:p14="http://schemas.microsoft.com/office/powerpoint/2010/main" val="243681547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hyperlink" Target="https://commons.wikimedia.org/wiki/File:Willow_tree_in_spring,_England.JPG" TargetMode="Externa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427018" y="685799"/>
            <a:ext cx="9144000" cy="1970315"/>
          </a:xfrm>
        </p:spPr>
        <p:txBody>
          <a:bodyPr/>
          <a:lstStyle/>
          <a:p>
            <a:pPr algn="ctr"/>
            <a:r>
              <a:rPr lang="en-GB" dirty="0">
                <a:latin typeface="Comic Sans MS" panose="030F0702030302020204" pitchFamily="66" charset="0"/>
              </a:rPr>
              <a:t>Welcome to Penguin Class  </a:t>
            </a:r>
            <a:br>
              <a:rPr lang="en-GB" dirty="0">
                <a:latin typeface="Comic Sans MS" panose="030F0702030302020204" pitchFamily="66" charset="0"/>
              </a:rPr>
            </a:br>
            <a:r>
              <a:rPr lang="en-GB" dirty="0">
                <a:latin typeface="Comic Sans MS" panose="030F0702030302020204" pitchFamily="66" charset="0"/>
              </a:rPr>
              <a:t>Year 2</a:t>
            </a:r>
          </a:p>
        </p:txBody>
      </p:sp>
      <p:sp>
        <p:nvSpPr>
          <p:cNvPr id="8" name="TextBox 7">
            <a:extLst>
              <a:ext uri="{FF2B5EF4-FFF2-40B4-BE49-F238E27FC236}">
                <a16:creationId xmlns:a16="http://schemas.microsoft.com/office/drawing/2014/main" id="{A3145D2B-3AB4-42C0-A0FD-323D34EED337}"/>
              </a:ext>
            </a:extLst>
          </p:cNvPr>
          <p:cNvSpPr txBox="1"/>
          <p:nvPr/>
        </p:nvSpPr>
        <p:spPr>
          <a:xfrm>
            <a:off x="958921" y="6858000"/>
            <a:ext cx="10274157" cy="230832"/>
          </a:xfrm>
          <a:prstGeom prst="rect">
            <a:avLst/>
          </a:prstGeom>
          <a:noFill/>
        </p:spPr>
        <p:txBody>
          <a:bodyPr wrap="square" rtlCol="0">
            <a:spAutoFit/>
          </a:bodyPr>
          <a:lstStyle/>
          <a:p>
            <a:r>
              <a:rPr lang="en-GB" sz="900">
                <a:hlinkClick r:id="rId2" tooltip="https://commons.wikimedia.org/wiki/File:Willow_tree_in_spring,_England.JPG"/>
              </a:rPr>
              <a:t>This Photo</a:t>
            </a:r>
            <a:r>
              <a:rPr lang="en-GB" sz="900"/>
              <a:t> by Unknown Author is licensed under </a:t>
            </a:r>
            <a:r>
              <a:rPr lang="en-GB" sz="900">
                <a:hlinkClick r:id="rId3" tooltip="https://creativecommons.org/licenses/by-sa/3.0/"/>
              </a:rPr>
              <a:t>CC BY-SA</a:t>
            </a:r>
            <a:endParaRPr lang="en-GB" sz="900"/>
          </a:p>
        </p:txBody>
      </p:sp>
      <p:pic>
        <p:nvPicPr>
          <p:cNvPr id="4" name="Picture 3"/>
          <p:cNvPicPr>
            <a:picLocks noChangeAspect="1"/>
          </p:cNvPicPr>
          <p:nvPr/>
        </p:nvPicPr>
        <p:blipFill>
          <a:blip r:embed="rId4"/>
          <a:stretch>
            <a:fillRect/>
          </a:stretch>
        </p:blipFill>
        <p:spPr>
          <a:xfrm>
            <a:off x="10261713" y="0"/>
            <a:ext cx="1676400" cy="1428750"/>
          </a:xfrm>
          <a:prstGeom prst="rect">
            <a:avLst/>
          </a:prstGeom>
        </p:spPr>
      </p:pic>
      <p:pic>
        <p:nvPicPr>
          <p:cNvPr id="6" name="Picture 5">
            <a:extLst>
              <a:ext uri="{FF2B5EF4-FFF2-40B4-BE49-F238E27FC236}">
                <a16:creationId xmlns:a16="http://schemas.microsoft.com/office/drawing/2014/main" id="{6FAE3489-B9C5-4AEE-96B0-0ADDA787241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623568" y="3000653"/>
            <a:ext cx="4944862" cy="2781485"/>
          </a:xfrm>
          <a:prstGeom prst="rect">
            <a:avLst/>
          </a:prstGeom>
        </p:spPr>
      </p:pic>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Who is in our classroom?</a:t>
            </a:r>
          </a:p>
        </p:txBody>
      </p:sp>
      <p:sp>
        <p:nvSpPr>
          <p:cNvPr id="7" name="TextBox 6"/>
          <p:cNvSpPr txBox="1"/>
          <p:nvPr/>
        </p:nvSpPr>
        <p:spPr>
          <a:xfrm>
            <a:off x="1455799" y="4572000"/>
            <a:ext cx="1492076" cy="400110"/>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Burley</a:t>
            </a:r>
          </a:p>
          <a:p>
            <a:pPr algn="ctr"/>
            <a:r>
              <a:rPr lang="en-GB" sz="1000" b="1" dirty="0">
                <a:latin typeface="Arial" panose="020B0604020202020204" pitchFamily="34" charset="0"/>
                <a:cs typeface="Arial" panose="020B0604020202020204" pitchFamily="34" charset="0"/>
              </a:rPr>
              <a:t>Teacher</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0410" y="174934"/>
            <a:ext cx="1439039" cy="809459"/>
          </a:xfrm>
          <a:prstGeom prst="rect">
            <a:avLst/>
          </a:prstGeom>
        </p:spPr>
      </p:pic>
      <p:pic>
        <p:nvPicPr>
          <p:cNvPr id="5" name="Picture 4"/>
          <p:cNvPicPr>
            <a:picLocks noChangeAspect="1"/>
          </p:cNvPicPr>
          <p:nvPr/>
        </p:nvPicPr>
        <p:blipFill>
          <a:blip r:embed="rId3"/>
          <a:stretch>
            <a:fillRect/>
          </a:stretch>
        </p:blipFill>
        <p:spPr>
          <a:xfrm>
            <a:off x="10215190" y="-2722"/>
            <a:ext cx="1676400" cy="1428750"/>
          </a:xfrm>
          <a:prstGeom prst="rect">
            <a:avLst/>
          </a:prstGeom>
        </p:spPr>
      </p:pic>
      <p:pic>
        <p:nvPicPr>
          <p:cNvPr id="13" name="Picture 12">
            <a:extLst>
              <a:ext uri="{FF2B5EF4-FFF2-40B4-BE49-F238E27FC236}">
                <a16:creationId xmlns:a16="http://schemas.microsoft.com/office/drawing/2014/main" id="{4AFAB220-55E4-4685-902E-D2E91BEA3185}"/>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t="7803"/>
          <a:stretch/>
        </p:blipFill>
        <p:spPr>
          <a:xfrm>
            <a:off x="1306534" y="2337609"/>
            <a:ext cx="1790607" cy="2182781"/>
          </a:xfrm>
          <a:prstGeom prst="rect">
            <a:avLst/>
          </a:prstGeom>
        </p:spPr>
      </p:pic>
      <p:pic>
        <p:nvPicPr>
          <p:cNvPr id="6" name="Picture 5">
            <a:extLst>
              <a:ext uri="{FF2B5EF4-FFF2-40B4-BE49-F238E27FC236}">
                <a16:creationId xmlns:a16="http://schemas.microsoft.com/office/drawing/2014/main" id="{922CC7FC-E738-4DC2-A8DA-E93CE81972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64362" y="2286000"/>
            <a:ext cx="1534381" cy="2253802"/>
          </a:xfrm>
          <a:prstGeom prst="rect">
            <a:avLst/>
          </a:prstGeom>
        </p:spPr>
      </p:pic>
      <p:sp>
        <p:nvSpPr>
          <p:cNvPr id="15" name="TextBox 14">
            <a:extLst>
              <a:ext uri="{FF2B5EF4-FFF2-40B4-BE49-F238E27FC236}">
                <a16:creationId xmlns:a16="http://schemas.microsoft.com/office/drawing/2014/main" id="{F99E680F-37D0-44BC-9655-915FB0E13AB5}"/>
              </a:ext>
            </a:extLst>
          </p:cNvPr>
          <p:cNvSpPr txBox="1"/>
          <p:nvPr/>
        </p:nvSpPr>
        <p:spPr>
          <a:xfrm>
            <a:off x="6285514" y="4546224"/>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Young</a:t>
            </a:r>
          </a:p>
          <a:p>
            <a:pPr algn="ctr"/>
            <a:r>
              <a:rPr lang="en-GB" sz="1000" b="1" dirty="0">
                <a:latin typeface="Arial" panose="020B0604020202020204" pitchFamily="34" charset="0"/>
                <a:cs typeface="Arial" panose="020B0604020202020204" pitchFamily="34" charset="0"/>
              </a:rPr>
              <a:t>Teaching assistant/LSA</a:t>
            </a:r>
          </a:p>
        </p:txBody>
      </p:sp>
      <p:pic>
        <p:nvPicPr>
          <p:cNvPr id="12" name="Picture 11">
            <a:extLst>
              <a:ext uri="{FF2B5EF4-FFF2-40B4-BE49-F238E27FC236}">
                <a16:creationId xmlns:a16="http://schemas.microsoft.com/office/drawing/2014/main" id="{E9BD8D3C-6E17-4202-9372-575BD70487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92506" y="2286000"/>
            <a:ext cx="1708484" cy="2277979"/>
          </a:xfrm>
          <a:prstGeom prst="rect">
            <a:avLst/>
          </a:prstGeom>
        </p:spPr>
      </p:pic>
      <p:sp>
        <p:nvSpPr>
          <p:cNvPr id="17" name="TextBox 16">
            <a:extLst>
              <a:ext uri="{FF2B5EF4-FFF2-40B4-BE49-F238E27FC236}">
                <a16:creationId xmlns:a16="http://schemas.microsoft.com/office/drawing/2014/main" id="{8A986B53-0FFD-4EA2-9DE8-D0117348408E}"/>
              </a:ext>
            </a:extLst>
          </p:cNvPr>
          <p:cNvSpPr txBox="1"/>
          <p:nvPr/>
        </p:nvSpPr>
        <p:spPr>
          <a:xfrm>
            <a:off x="8921783" y="4537346"/>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Mrs </a:t>
            </a:r>
            <a:r>
              <a:rPr lang="en-GB" sz="1000" b="1" dirty="0" err="1">
                <a:latin typeface="Arial" panose="020B0604020202020204" pitchFamily="34" charset="0"/>
                <a:cs typeface="Arial" panose="020B0604020202020204" pitchFamily="34" charset="0"/>
              </a:rPr>
              <a:t>Lugmayer</a:t>
            </a:r>
            <a:r>
              <a:rPr lang="en-GB" sz="1000" b="1" dirty="0">
                <a:latin typeface="Arial" panose="020B0604020202020204" pitchFamily="34" charset="0"/>
                <a:cs typeface="Arial" panose="020B0604020202020204" pitchFamily="34" charset="0"/>
              </a:rPr>
              <a:t> </a:t>
            </a:r>
          </a:p>
          <a:p>
            <a:pPr algn="ctr"/>
            <a:r>
              <a:rPr lang="en-GB" sz="1000" b="1" dirty="0">
                <a:latin typeface="Arial" panose="020B0604020202020204" pitchFamily="34" charset="0"/>
                <a:cs typeface="Arial" panose="020B0604020202020204" pitchFamily="34" charset="0"/>
              </a:rPr>
              <a:t>Teaching assistant/LSA</a:t>
            </a:r>
          </a:p>
        </p:txBody>
      </p:sp>
      <p:pic>
        <p:nvPicPr>
          <p:cNvPr id="18" name="Picture 17" descr="G:\Shared drives\LVA - Admin\HR\Staff\Laura Williams\Laura Williams.JPG">
            <a:extLst>
              <a:ext uri="{FF2B5EF4-FFF2-40B4-BE49-F238E27FC236}">
                <a16:creationId xmlns:a16="http://schemas.microsoft.com/office/drawing/2014/main" id="{06C91D19-3299-4695-9601-E7EB8C8A92E4}"/>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14689" y="2337609"/>
            <a:ext cx="1790607" cy="2202191"/>
          </a:xfrm>
          <a:prstGeom prst="rect">
            <a:avLst/>
          </a:prstGeom>
          <a:noFill/>
          <a:ln>
            <a:noFill/>
          </a:ln>
        </p:spPr>
      </p:pic>
      <p:sp>
        <p:nvSpPr>
          <p:cNvPr id="20" name="TextBox 19">
            <a:extLst>
              <a:ext uri="{FF2B5EF4-FFF2-40B4-BE49-F238E27FC236}">
                <a16:creationId xmlns:a16="http://schemas.microsoft.com/office/drawing/2014/main" id="{8DFE0CB8-3A18-43B6-B461-34A39043E738}"/>
              </a:ext>
            </a:extLst>
          </p:cNvPr>
          <p:cNvSpPr txBox="1"/>
          <p:nvPr/>
        </p:nvSpPr>
        <p:spPr>
          <a:xfrm>
            <a:off x="3933860" y="4572000"/>
            <a:ext cx="1492076" cy="553998"/>
          </a:xfrm>
          <a:prstGeom prst="rect">
            <a:avLst/>
          </a:prstGeom>
          <a:noFill/>
        </p:spPr>
        <p:txBody>
          <a:bodyPr wrap="square" rtlCol="0">
            <a:spAutoFit/>
          </a:bodyPr>
          <a:lstStyle/>
          <a:p>
            <a:pPr algn="ctr"/>
            <a:r>
              <a:rPr lang="en-GB" sz="1000" b="1" dirty="0">
                <a:latin typeface="Arial" panose="020B0604020202020204" pitchFamily="34" charset="0"/>
                <a:cs typeface="Arial" panose="020B0604020202020204" pitchFamily="34" charset="0"/>
              </a:rPr>
              <a:t>Miss Williams</a:t>
            </a:r>
          </a:p>
          <a:p>
            <a:pPr algn="ctr"/>
            <a:r>
              <a:rPr lang="en-GB" sz="1000" b="1" dirty="0">
                <a:latin typeface="Arial" panose="020B0604020202020204" pitchFamily="34" charset="0"/>
                <a:cs typeface="Arial" panose="020B0604020202020204" pitchFamily="34" charset="0"/>
              </a:rPr>
              <a:t>Teacher </a:t>
            </a:r>
          </a:p>
          <a:p>
            <a:pPr algn="ctr"/>
            <a:r>
              <a:rPr lang="en-GB" sz="1000" b="1" dirty="0">
                <a:latin typeface="Arial" panose="020B0604020202020204" pitchFamily="34" charset="0"/>
                <a:cs typeface="Arial" panose="020B0604020202020204" pitchFamily="34" charset="0"/>
              </a:rPr>
              <a:t>(Fridays)</a:t>
            </a:r>
          </a:p>
        </p:txBody>
      </p:sp>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524000" y="-1063161"/>
            <a:ext cx="9144000" cy="2387600"/>
          </a:xfrm>
        </p:spPr>
        <p:txBody>
          <a:bodyPr/>
          <a:lstStyle/>
          <a:p>
            <a:r>
              <a:rPr lang="en-GB" dirty="0">
                <a:latin typeface="Comic Sans MS" panose="030F0702030302020204" pitchFamily="66" charset="0"/>
              </a:rPr>
              <a:t>             Timetable </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6523" y="177561"/>
            <a:ext cx="1438781" cy="809314"/>
          </a:xfrm>
          <a:prstGeom prst="rect">
            <a:avLst/>
          </a:prstGeom>
        </p:spPr>
      </p:pic>
      <p:pic>
        <p:nvPicPr>
          <p:cNvPr id="7" name="Picture 6"/>
          <p:cNvPicPr>
            <a:picLocks noChangeAspect="1"/>
          </p:cNvPicPr>
          <p:nvPr/>
        </p:nvPicPr>
        <p:blipFill>
          <a:blip r:embed="rId3"/>
          <a:stretch>
            <a:fillRect/>
          </a:stretch>
        </p:blipFill>
        <p:spPr>
          <a:xfrm>
            <a:off x="10179077" y="0"/>
            <a:ext cx="1676400" cy="1428750"/>
          </a:xfrm>
          <a:prstGeom prst="rect">
            <a:avLst/>
          </a:prstGeom>
        </p:spPr>
      </p:pic>
      <p:pic>
        <p:nvPicPr>
          <p:cNvPr id="3" name="Picture 2">
            <a:extLst>
              <a:ext uri="{FF2B5EF4-FFF2-40B4-BE49-F238E27FC236}">
                <a16:creationId xmlns:a16="http://schemas.microsoft.com/office/drawing/2014/main" id="{E9FDBE98-8BEF-418F-AC0B-1FA9571715EC}"/>
              </a:ext>
            </a:extLst>
          </p:cNvPr>
          <p:cNvPicPr>
            <a:picLocks noChangeAspect="1"/>
          </p:cNvPicPr>
          <p:nvPr/>
        </p:nvPicPr>
        <p:blipFill>
          <a:blip r:embed="rId4"/>
          <a:stretch>
            <a:fillRect/>
          </a:stretch>
        </p:blipFill>
        <p:spPr>
          <a:xfrm>
            <a:off x="2072197" y="1428750"/>
            <a:ext cx="8403454" cy="4848732"/>
          </a:xfrm>
          <a:prstGeom prst="rect">
            <a:avLst/>
          </a:prstGeom>
        </p:spPr>
      </p:pic>
    </p:spTree>
    <p:extLst>
      <p:ext uri="{BB962C8B-B14F-4D97-AF65-F5344CB8AC3E}">
        <p14:creationId xmlns:p14="http://schemas.microsoft.com/office/powerpoint/2010/main" val="924682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A34321C-7E1E-4C5C-8FE0-28A2CF7B84A3}"/>
              </a:ext>
            </a:extLst>
          </p:cNvPr>
          <p:cNvSpPr>
            <a:spLocks noGrp="1"/>
          </p:cNvSpPr>
          <p:nvPr>
            <p:ph type="subTitle" idx="1"/>
          </p:nvPr>
        </p:nvSpPr>
        <p:spPr>
          <a:xfrm>
            <a:off x="527304" y="1661146"/>
            <a:ext cx="11137392" cy="4355605"/>
          </a:xfrm>
        </p:spPr>
        <p:txBody>
          <a:bodyPr>
            <a:normAutofit/>
          </a:bodyPr>
          <a:lstStyle/>
          <a:p>
            <a:pPr algn="ctr"/>
            <a:r>
              <a:rPr lang="en-GB" sz="4400" u="sng" dirty="0">
                <a:latin typeface="Comic Sans MS" panose="030F0702030302020204" pitchFamily="66" charset="0"/>
              </a:rPr>
              <a:t>Penguin Class Timetable</a:t>
            </a:r>
          </a:p>
          <a:p>
            <a:r>
              <a:rPr lang="en-GB" sz="4400" dirty="0">
                <a:latin typeface="Comic Sans MS" panose="030F0702030302020204" pitchFamily="66" charset="0"/>
              </a:rPr>
              <a:t>Pe -  Thursdays and </a:t>
            </a:r>
            <a:r>
              <a:rPr lang="en-GB" sz="4400" dirty="0" err="1">
                <a:latin typeface="Comic Sans MS" panose="030F0702030302020204" pitchFamily="66" charset="0"/>
              </a:rPr>
              <a:t>fridays</a:t>
            </a:r>
            <a:endParaRPr lang="en-GB" sz="4400" dirty="0">
              <a:latin typeface="Comic Sans MS" panose="030F0702030302020204" pitchFamily="66" charset="0"/>
            </a:endParaRPr>
          </a:p>
          <a:p>
            <a:r>
              <a:rPr lang="en-GB" sz="4400" dirty="0">
                <a:latin typeface="Comic Sans MS" panose="030F0702030302020204" pitchFamily="66" charset="0"/>
              </a:rPr>
              <a:t>Library - </a:t>
            </a:r>
            <a:r>
              <a:rPr lang="en-GB" sz="4400" dirty="0" err="1">
                <a:latin typeface="Comic Sans MS" panose="030F0702030302020204" pitchFamily="66" charset="0"/>
              </a:rPr>
              <a:t>tuesdays</a:t>
            </a:r>
            <a:endParaRPr lang="en-GB" sz="4400" dirty="0">
              <a:latin typeface="Comic Sans MS" panose="030F0702030302020204" pitchFamily="66" charset="0"/>
            </a:endParaRPr>
          </a:p>
          <a:p>
            <a:r>
              <a:rPr lang="en-GB" sz="4400" dirty="0">
                <a:latin typeface="Comic Sans MS" panose="030F0702030302020204" pitchFamily="66" charset="0"/>
              </a:rPr>
              <a:t>Book change- </a:t>
            </a:r>
            <a:r>
              <a:rPr lang="en-GB" sz="4400" dirty="0" err="1">
                <a:latin typeface="Comic Sans MS" panose="030F0702030302020204" pitchFamily="66" charset="0"/>
              </a:rPr>
              <a:t>thursdays</a:t>
            </a:r>
            <a:endParaRPr lang="en-GB" sz="4400" dirty="0">
              <a:latin typeface="Comic Sans MS" panose="030F0702030302020204" pitchFamily="66" charset="0"/>
            </a:endParaRPr>
          </a:p>
        </p:txBody>
      </p:sp>
      <p:pic>
        <p:nvPicPr>
          <p:cNvPr id="2" name="Picture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38553" y="177561"/>
            <a:ext cx="1438781" cy="809314"/>
          </a:xfrm>
          <a:prstGeom prst="rect">
            <a:avLst/>
          </a:prstGeom>
        </p:spPr>
      </p:pic>
      <p:pic>
        <p:nvPicPr>
          <p:cNvPr id="4" name="Picture 3"/>
          <p:cNvPicPr>
            <a:picLocks noChangeAspect="1"/>
          </p:cNvPicPr>
          <p:nvPr/>
        </p:nvPicPr>
        <p:blipFill>
          <a:blip r:embed="rId3"/>
          <a:stretch>
            <a:fillRect/>
          </a:stretch>
        </p:blipFill>
        <p:spPr>
          <a:xfrm>
            <a:off x="10189028" y="0"/>
            <a:ext cx="1676400" cy="1428750"/>
          </a:xfrm>
          <a:prstGeom prst="rect">
            <a:avLst/>
          </a:prstGeom>
        </p:spPr>
      </p:pic>
    </p:spTree>
    <p:extLst>
      <p:ext uri="{BB962C8B-B14F-4D97-AF65-F5344CB8AC3E}">
        <p14:creationId xmlns:p14="http://schemas.microsoft.com/office/powerpoint/2010/main" val="2715366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KS1 Routines</a:t>
            </a:r>
          </a:p>
        </p:txBody>
      </p:sp>
      <p:sp>
        <p:nvSpPr>
          <p:cNvPr id="3" name="Content Placeholder 2"/>
          <p:cNvSpPr>
            <a:spLocks noGrp="1"/>
          </p:cNvSpPr>
          <p:nvPr>
            <p:ph idx="1"/>
          </p:nvPr>
        </p:nvSpPr>
        <p:spPr>
          <a:xfrm>
            <a:off x="1154955" y="2307770"/>
            <a:ext cx="8761412" cy="4114801"/>
          </a:xfrm>
        </p:spPr>
        <p:txBody>
          <a:bodyPr>
            <a:noAutofit/>
          </a:bodyPr>
          <a:lstStyle/>
          <a:p>
            <a:pPr marL="0" indent="0">
              <a:buNone/>
            </a:pPr>
            <a:r>
              <a:rPr lang="en-GB" sz="1000" dirty="0">
                <a:latin typeface="CCW Precursive 1J" panose="03050602040000000000" pitchFamily="66" charset="0"/>
              </a:rPr>
              <a:t>The gates will open at 8.45 and the registration starts at 9. Please enter the school through the gate, following the path to the playground. A member of staff will be at the gate to welcome the children and to send them straight to their classrooms. Please exit through the main gate and through the car park. </a:t>
            </a:r>
          </a:p>
          <a:p>
            <a:pPr marL="0" indent="0">
              <a:buNone/>
            </a:pPr>
            <a:r>
              <a:rPr lang="en-GB" sz="1000" dirty="0">
                <a:latin typeface="CCW Precursive 1J" panose="03050602040000000000" pitchFamily="66" charset="0"/>
              </a:rPr>
              <a:t>We will promote good hand hygiene throughout the day and the children will be encouraged to wash their hands on arrival at school, after outside breaks and of course before lunch and snack times. When possible we will keep the doors/ windows open and ensure the classrooms are well ventilated.</a:t>
            </a:r>
          </a:p>
          <a:p>
            <a:pPr marL="0" indent="0">
              <a:buNone/>
            </a:pPr>
            <a:r>
              <a:rPr lang="en-GB" sz="1000" dirty="0">
                <a:latin typeface="CCW Precursive 1J" panose="03050602040000000000" pitchFamily="66" charset="0"/>
              </a:rPr>
              <a:t>Our school day ends at 3.20pm. Please collect your children from their classrooms. The end of the day is a good time to pass on any quick messages or to ask your child’s class teacher any questions. However, for longer chats please book a time by emailing or ringing the school office. </a:t>
            </a:r>
          </a:p>
          <a:p>
            <a:pPr marL="0" indent="0">
              <a:buNone/>
            </a:pPr>
            <a:r>
              <a:rPr lang="en-GB" sz="1000" dirty="0">
                <a:latin typeface="CCW Precursive 1J" panose="03050602040000000000" pitchFamily="66" charset="0"/>
              </a:rPr>
              <a:t>Our morning timetable covers Phonics, English and Maths (with a break in between) and we break up for lunch at 11.45. School meals and packed lunches will be available for all KS1 children or if preferred the children can bring their packed lunches from home. The children are provided with a piece of fruit at break time. The children must bring a named drinks bottle to school on a daily basis (filled with water only). Please do not put water bottles in school bags, as we have had many reading books damaged because of leakages. We encourage the children to have regular drink breaks throughout the day.</a:t>
            </a:r>
          </a:p>
          <a:p>
            <a:pPr marL="0" indent="0">
              <a:buNone/>
            </a:pPr>
            <a:r>
              <a:rPr lang="en-GB" sz="1000" dirty="0">
                <a:latin typeface="CCW Precursive 1J" panose="03050602040000000000" pitchFamily="66" charset="0"/>
              </a:rPr>
              <a:t>Our afternoon sessions commence at 12.45pm and in the afternoons we get busy with History/Geography, Art/D&amp;T, Science, Computing, RE, PSHE, Music and PE. For the Year 1 children the afternoons will be slightly less formal and some of the learning will occur through play. All the Key Stage 1 teachers will give their classes an afternoon break, should the children need it!</a:t>
            </a:r>
          </a:p>
          <a:p>
            <a:pPr marL="0" indent="0">
              <a:buNone/>
            </a:pPr>
            <a:r>
              <a:rPr lang="en-GB" sz="1000" dirty="0">
                <a:latin typeface="CCW Precursive 1J" panose="03050602040000000000" pitchFamily="66" charset="0"/>
              </a:rPr>
              <a:t>This year Mrs Beazley will be teaching forest school. Penguin Class is due to have their turn in the second half of autumn term.</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2013" y="177561"/>
            <a:ext cx="1438781" cy="809314"/>
          </a:xfrm>
          <a:prstGeom prst="rect">
            <a:avLst/>
          </a:prstGeom>
        </p:spPr>
      </p:pic>
      <p:pic>
        <p:nvPicPr>
          <p:cNvPr id="5" name="Picture 4"/>
          <p:cNvPicPr>
            <a:picLocks noChangeAspect="1"/>
          </p:cNvPicPr>
          <p:nvPr/>
        </p:nvPicPr>
        <p:blipFill>
          <a:blip r:embed="rId3"/>
          <a:stretch>
            <a:fillRect/>
          </a:stretch>
        </p:blipFill>
        <p:spPr>
          <a:xfrm>
            <a:off x="10199915" y="0"/>
            <a:ext cx="1676400" cy="1428750"/>
          </a:xfrm>
          <a:prstGeom prst="rect">
            <a:avLst/>
          </a:prstGeom>
        </p:spPr>
      </p:pic>
    </p:spTree>
    <p:extLst>
      <p:ext uri="{BB962C8B-B14F-4D97-AF65-F5344CB8AC3E}">
        <p14:creationId xmlns:p14="http://schemas.microsoft.com/office/powerpoint/2010/main" val="1222923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1925" y="832154"/>
            <a:ext cx="8761413" cy="706964"/>
          </a:xfrm>
        </p:spPr>
        <p:txBody>
          <a:bodyPr/>
          <a:lstStyle/>
          <a:p>
            <a:pPr algn="ctr"/>
            <a:r>
              <a:rPr lang="en-GB" dirty="0"/>
              <a:t>Home reading and Phonics</a:t>
            </a:r>
          </a:p>
        </p:txBody>
      </p:sp>
      <p:sp>
        <p:nvSpPr>
          <p:cNvPr id="3" name="Rectangle 2"/>
          <p:cNvSpPr/>
          <p:nvPr/>
        </p:nvSpPr>
        <p:spPr>
          <a:xfrm>
            <a:off x="1883228" y="2332527"/>
            <a:ext cx="8425544" cy="3693319"/>
          </a:xfrm>
          <a:prstGeom prst="rect">
            <a:avLst/>
          </a:prstGeom>
        </p:spPr>
        <p:txBody>
          <a:bodyPr wrap="square">
            <a:spAutoFit/>
          </a:bodyPr>
          <a:lstStyle/>
          <a:p>
            <a:endParaRPr lang="en-GB" dirty="0"/>
          </a:p>
          <a:p>
            <a:r>
              <a:rPr lang="en-GB" dirty="0">
                <a:latin typeface="CCW Precursive 1J" panose="03050602040000000000" pitchFamily="66" charset="0"/>
              </a:rPr>
              <a:t>Please read with your child as often as possible, ideally on a daily basis. Short regular sessions are better than reading the book in one go!</a:t>
            </a:r>
          </a:p>
          <a:p>
            <a:r>
              <a:rPr lang="en-GB" dirty="0">
                <a:latin typeface="CCW Precursive 1J" panose="03050602040000000000" pitchFamily="66" charset="0"/>
              </a:rPr>
              <a:t>Please sign the reading record with the date and the page numbers as well as any relevant comments. Books will be changed on Fridays. </a:t>
            </a:r>
          </a:p>
          <a:p>
            <a:endParaRPr lang="en-GB" dirty="0">
              <a:latin typeface="CCW Precursive 1J" panose="03050602040000000000" pitchFamily="66" charset="0"/>
            </a:endParaRPr>
          </a:p>
          <a:p>
            <a:r>
              <a:rPr lang="en-GB" dirty="0">
                <a:latin typeface="CCW Precursive 1J" panose="03050602040000000000" pitchFamily="66" charset="0"/>
              </a:rPr>
              <a:t>In phonics, the children are grouped based on their phonological awareness, they will bring home information about their focus phoneme (sound) and grapheme (how it is </a:t>
            </a:r>
            <a:r>
              <a:rPr lang="en-GB" dirty="0" err="1">
                <a:latin typeface="CCW Precursive 1J" panose="03050602040000000000" pitchFamily="66" charset="0"/>
              </a:rPr>
              <a:t>is</a:t>
            </a:r>
            <a:r>
              <a:rPr lang="en-GB" dirty="0">
                <a:latin typeface="CCW Precursive 1J" panose="03050602040000000000" pitchFamily="66" charset="0"/>
              </a:rPr>
              <a:t> written) every Friday in preparation for the following week. In addition to this they will bring home a grid containing some focus words reflecting the new knowledge that they will learning during phonics, for them to practise at home. We will teacher assess this every Friday during our phonics session, when the children implement all that they have learnt during the week. </a:t>
            </a:r>
          </a:p>
        </p:txBody>
      </p:sp>
      <p:pic>
        <p:nvPicPr>
          <p:cNvPr id="4" name="Picture 3"/>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30216" y="177561"/>
            <a:ext cx="1438781" cy="809314"/>
          </a:xfrm>
          <a:prstGeom prst="rect">
            <a:avLst/>
          </a:prstGeom>
        </p:spPr>
      </p:pic>
      <p:pic>
        <p:nvPicPr>
          <p:cNvPr id="5" name="Picture 4"/>
          <p:cNvPicPr>
            <a:picLocks noChangeAspect="1"/>
          </p:cNvPicPr>
          <p:nvPr/>
        </p:nvPicPr>
        <p:blipFill>
          <a:blip r:embed="rId3"/>
          <a:stretch>
            <a:fillRect/>
          </a:stretch>
        </p:blipFill>
        <p:spPr>
          <a:xfrm>
            <a:off x="10199914" y="0"/>
            <a:ext cx="1676400" cy="1428750"/>
          </a:xfrm>
          <a:prstGeom prst="rect">
            <a:avLst/>
          </a:prstGeom>
        </p:spPr>
      </p:pic>
    </p:spTree>
    <p:extLst>
      <p:ext uri="{BB962C8B-B14F-4D97-AF65-F5344CB8AC3E}">
        <p14:creationId xmlns:p14="http://schemas.microsoft.com/office/powerpoint/2010/main" val="1209565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1039" y="2087963"/>
            <a:ext cx="6096000" cy="3416320"/>
          </a:xfrm>
          <a:prstGeom prst="rect">
            <a:avLst/>
          </a:prstGeom>
        </p:spPr>
        <p:txBody>
          <a:bodyPr>
            <a:spAutoFit/>
          </a:bodyPr>
          <a:lstStyle/>
          <a:p>
            <a:r>
              <a:rPr lang="en-GB" dirty="0"/>
              <a:t>The following units of learning will be taught throughout the year. </a:t>
            </a:r>
          </a:p>
          <a:p>
            <a:endParaRPr lang="en-GB" dirty="0"/>
          </a:p>
          <a:p>
            <a:r>
              <a:rPr lang="en-GB" dirty="0"/>
              <a:t>Maths is a progressive subject; it will build upon previously taught units of work whilst extending and deepening the children’s understanding. </a:t>
            </a:r>
          </a:p>
          <a:p>
            <a:endParaRPr lang="en-GB" dirty="0"/>
          </a:p>
          <a:p>
            <a:r>
              <a:rPr lang="en-GB" dirty="0"/>
              <a:t>English also builds upon previous learning while at the same addressing the specific Year 2 objectives. </a:t>
            </a:r>
          </a:p>
          <a:p>
            <a:endParaRPr lang="en-GB" dirty="0"/>
          </a:p>
          <a:p>
            <a:r>
              <a:rPr lang="en-GB" dirty="0"/>
              <a:t>On the following slide, you will see the breakdown of the rest of the curriculum taught in KS1. </a:t>
            </a:r>
          </a:p>
        </p:txBody>
      </p:sp>
      <p:pic>
        <p:nvPicPr>
          <p:cNvPr id="3" name="Picture 2"/>
          <p:cNvPicPr>
            <a:picLocks noChangeAspect="1"/>
          </p:cNvPicPr>
          <p:nvPr/>
        </p:nvPicPr>
        <p:blipFill>
          <a:blip r:embed="rId2"/>
          <a:stretch>
            <a:fillRect/>
          </a:stretch>
        </p:blipFill>
        <p:spPr>
          <a:xfrm>
            <a:off x="9925047" y="0"/>
            <a:ext cx="1652159" cy="1219306"/>
          </a:xfrm>
          <a:prstGeom prst="rect">
            <a:avLst/>
          </a:prstGeom>
        </p:spPr>
      </p:pic>
      <p:pic>
        <p:nvPicPr>
          <p:cNvPr id="4" name="Picture 3">
            <a:extLst>
              <a:ext uri="{FF2B5EF4-FFF2-40B4-BE49-F238E27FC236}">
                <a16:creationId xmlns:a16="http://schemas.microsoft.com/office/drawing/2014/main" id="{03F30D9A-EFC5-4634-974B-FB3ECD8244B8}"/>
              </a:ext>
            </a:extLst>
          </p:cNvPr>
          <p:cNvPicPr>
            <a:picLocks noChangeAspect="1"/>
          </p:cNvPicPr>
          <p:nvPr/>
        </p:nvPicPr>
        <p:blipFill>
          <a:blip r:embed="rId3"/>
          <a:stretch>
            <a:fillRect/>
          </a:stretch>
        </p:blipFill>
        <p:spPr>
          <a:xfrm>
            <a:off x="754961" y="526407"/>
            <a:ext cx="4328355" cy="5954292"/>
          </a:xfrm>
          <a:prstGeom prst="rect">
            <a:avLst/>
          </a:prstGeom>
        </p:spPr>
      </p:pic>
    </p:spTree>
    <p:extLst>
      <p:ext uri="{BB962C8B-B14F-4D97-AF65-F5344CB8AC3E}">
        <p14:creationId xmlns:p14="http://schemas.microsoft.com/office/powerpoint/2010/main" val="2908322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998509" y="0"/>
            <a:ext cx="1650432" cy="1218382"/>
          </a:xfrm>
          <a:prstGeom prst="rect">
            <a:avLst/>
          </a:prstGeom>
        </p:spPr>
      </p:pic>
      <p:pic>
        <p:nvPicPr>
          <p:cNvPr id="2" name="Picture 1">
            <a:extLst>
              <a:ext uri="{FF2B5EF4-FFF2-40B4-BE49-F238E27FC236}">
                <a16:creationId xmlns:a16="http://schemas.microsoft.com/office/drawing/2014/main" id="{508FD7F0-60A7-4D3A-ABCC-624262CFF02B}"/>
              </a:ext>
            </a:extLst>
          </p:cNvPr>
          <p:cNvPicPr>
            <a:picLocks noChangeAspect="1"/>
          </p:cNvPicPr>
          <p:nvPr/>
        </p:nvPicPr>
        <p:blipFill>
          <a:blip r:embed="rId3"/>
          <a:stretch>
            <a:fillRect/>
          </a:stretch>
        </p:blipFill>
        <p:spPr>
          <a:xfrm>
            <a:off x="1466850" y="981075"/>
            <a:ext cx="9258300" cy="4895850"/>
          </a:xfrm>
          <a:prstGeom prst="rect">
            <a:avLst/>
          </a:prstGeom>
        </p:spPr>
      </p:pic>
    </p:spTree>
    <p:extLst>
      <p:ext uri="{BB962C8B-B14F-4D97-AF65-F5344CB8AC3E}">
        <p14:creationId xmlns:p14="http://schemas.microsoft.com/office/powerpoint/2010/main" val="1967948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25" y="-4763"/>
            <a:ext cx="12287250" cy="6867525"/>
          </a:xfrm>
          <a:prstGeom prst="rect">
            <a:avLst/>
          </a:prstGeom>
        </p:spPr>
      </p:pic>
    </p:spTree>
    <p:extLst>
      <p:ext uri="{BB962C8B-B14F-4D97-AF65-F5344CB8AC3E}">
        <p14:creationId xmlns:p14="http://schemas.microsoft.com/office/powerpoint/2010/main" val="628180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625" y="0"/>
            <a:ext cx="12096750" cy="6791325"/>
          </a:xfrm>
          <a:prstGeom prst="rect">
            <a:avLst/>
          </a:prstGeom>
        </p:spPr>
      </p:pic>
    </p:spTree>
    <p:extLst>
      <p:ext uri="{BB962C8B-B14F-4D97-AF65-F5344CB8AC3E}">
        <p14:creationId xmlns:p14="http://schemas.microsoft.com/office/powerpoint/2010/main" val="3640631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52545"/>
            <a:ext cx="12192000" cy="6867525"/>
          </a:xfrm>
          <a:prstGeom prst="rect">
            <a:avLst/>
          </a:prstGeom>
        </p:spPr>
      </p:pic>
    </p:spTree>
    <p:extLst>
      <p:ext uri="{BB962C8B-B14F-4D97-AF65-F5344CB8AC3E}">
        <p14:creationId xmlns:p14="http://schemas.microsoft.com/office/powerpoint/2010/main" val="2488777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013" y="-28575"/>
            <a:ext cx="12392025" cy="6915150"/>
          </a:xfrm>
          <a:prstGeom prst="rect">
            <a:avLst/>
          </a:prstGeom>
        </p:spPr>
      </p:pic>
    </p:spTree>
    <p:extLst>
      <p:ext uri="{BB962C8B-B14F-4D97-AF65-F5344CB8AC3E}">
        <p14:creationId xmlns:p14="http://schemas.microsoft.com/office/powerpoint/2010/main" val="3177472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3455" y="2361460"/>
            <a:ext cx="8761413" cy="3982374"/>
          </a:xfrm>
        </p:spPr>
        <p:txBody>
          <a:bodyPr/>
          <a:lstStyle/>
          <a:p>
            <a:pPr algn="ctr"/>
            <a:r>
              <a:rPr lang="en-GB" dirty="0">
                <a:solidFill>
                  <a:schemeClr val="tx1"/>
                </a:solidFill>
              </a:rPr>
              <a:t>We look forward to welcoming your child into Penguin Class. </a:t>
            </a:r>
            <a:br>
              <a:rPr lang="en-GB" dirty="0">
                <a:solidFill>
                  <a:schemeClr val="tx1"/>
                </a:solidFill>
              </a:rPr>
            </a:br>
            <a:br>
              <a:rPr lang="en-GB" dirty="0">
                <a:solidFill>
                  <a:schemeClr val="tx1"/>
                </a:solidFill>
              </a:rPr>
            </a:br>
            <a:r>
              <a:rPr lang="en-GB" dirty="0">
                <a:solidFill>
                  <a:schemeClr val="tx1"/>
                </a:solidFill>
              </a:rPr>
              <a:t>If you have any further questions please feel free to contact the school office or Miss Burley.</a:t>
            </a:r>
            <a:br>
              <a:rPr lang="en-GB" dirty="0">
                <a:solidFill>
                  <a:schemeClr val="tx1"/>
                </a:solidFill>
              </a:rPr>
            </a:br>
            <a:endParaRPr lang="en-GB" dirty="0">
              <a:solidFill>
                <a:schemeClr val="tx1"/>
              </a:solidFill>
            </a:endParaRPr>
          </a:p>
        </p:txBody>
      </p:sp>
      <p:pic>
        <p:nvPicPr>
          <p:cNvPr id="3" name="Picture 2"/>
          <p:cNvPicPr>
            <a:picLocks noChangeAspect="1"/>
          </p:cNvPicPr>
          <p:nvPr/>
        </p:nvPicPr>
        <p:blipFill>
          <a:blip r:embed="rId2"/>
          <a:stretch>
            <a:fillRect/>
          </a:stretch>
        </p:blipFill>
        <p:spPr>
          <a:xfrm>
            <a:off x="10178143" y="0"/>
            <a:ext cx="1676400" cy="1428750"/>
          </a:xfrm>
          <a:prstGeom prst="rect">
            <a:avLst/>
          </a:prstGeom>
        </p:spPr>
      </p:pic>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4674" y="177561"/>
            <a:ext cx="1438781" cy="809314"/>
          </a:xfrm>
          <a:prstGeom prst="rect">
            <a:avLst/>
          </a:prstGeom>
        </p:spPr>
      </p:pic>
    </p:spTree>
    <p:extLst>
      <p:ext uri="{BB962C8B-B14F-4D97-AF65-F5344CB8AC3E}">
        <p14:creationId xmlns:p14="http://schemas.microsoft.com/office/powerpoint/2010/main" val="28015770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756C39-7BA0-41D5-BCCC-CB3279B376FA}">
  <ds:schemaRefs>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b3dbea6a-e3e8-4d17-9a85-752ca3a407e7"/>
    <ds:schemaRef ds:uri="http://purl.org/dc/elements/1.1/"/>
    <ds:schemaRef ds:uri="http://www.w3.org/XML/1998/namespace"/>
  </ds:schemaRefs>
</ds:datastoreItem>
</file>

<file path=customXml/itemProps2.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1909661-C5B2-4370-B73A-1C57A205E1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10922</TotalTime>
  <Words>721</Words>
  <Application>Microsoft Office PowerPoint</Application>
  <PresentationFormat>Widescreen</PresentationFormat>
  <Paragraphs>38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CCW Precursive 1J</vt:lpstr>
      <vt:lpstr>Century Gothic</vt:lpstr>
      <vt:lpstr>Comic Sans MS</vt:lpstr>
      <vt:lpstr>Wingdings 3</vt:lpstr>
      <vt:lpstr>Ion Boardroom</vt:lpstr>
      <vt:lpstr>Welcome to Penguin Class   Year 2</vt:lpstr>
      <vt:lpstr>  Who is in our classroom?</vt:lpstr>
      <vt:lpstr>             Timetable </vt:lpstr>
      <vt:lpstr>PowerPoint Presentation</vt:lpstr>
      <vt:lpstr>KS1 Routines</vt:lpstr>
      <vt:lpstr>Home reading and Phonics</vt:lpstr>
      <vt:lpstr>PowerPoint Presentation</vt:lpstr>
      <vt:lpstr>PowerPoint Presentation</vt:lpstr>
      <vt:lpstr>PowerPoint Presentation</vt:lpstr>
      <vt:lpstr>PowerPoint Presentation</vt:lpstr>
      <vt:lpstr>PowerPoint Presentation</vt:lpstr>
      <vt:lpstr>PowerPoint Presentation</vt:lpstr>
      <vt:lpstr>We look forward to welcoming your child into Penguin Class.   If you have any further questions please feel free to contact the school office or Miss Burley.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Kirsty Burley</cp:lastModifiedBy>
  <cp:revision>67</cp:revision>
  <dcterms:created xsi:type="dcterms:W3CDTF">2021-07-27T10:30:32Z</dcterms:created>
  <dcterms:modified xsi:type="dcterms:W3CDTF">2026-10-02T18:31:35Z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