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sldIdLst>
    <p:sldId id="256" r:id="rId3"/>
    <p:sldId id="257" r:id="rId4"/>
    <p:sldId id="258" r:id="rId5"/>
    <p:sldId id="273" r:id="rId6"/>
    <p:sldId id="274" r:id="rId7"/>
    <p:sldId id="275" r:id="rId8"/>
    <p:sldId id="276" r:id="rId9"/>
    <p:sldId id="269" r:id="rId10"/>
    <p:sldId id="270" r:id="rId11"/>
    <p:sldId id="272"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317"/>
    <p:restoredTop sz="95915"/>
  </p:normalViewPr>
  <p:slideViewPr>
    <p:cSldViewPr snapToGrid="0">
      <p:cViewPr varScale="1">
        <p:scale>
          <a:sx n="101" d="100"/>
          <a:sy n="101" d="100"/>
        </p:scale>
        <p:origin x="792" y="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0D155-4A40-FC1F-0D1C-DC57B255571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C0D2255-AE64-16F4-94BB-4326C43FAA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981B32B-C80E-A35F-4125-E794D8882F23}"/>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5" name="Footer Placeholder 4">
            <a:extLst>
              <a:ext uri="{FF2B5EF4-FFF2-40B4-BE49-F238E27FC236}">
                <a16:creationId xmlns:a16="http://schemas.microsoft.com/office/drawing/2014/main" id="{5E2B4D84-D18C-39C7-ABCF-969A9B92994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0E72701-DD80-E394-BDED-54356940B22C}"/>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2630711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E6937-93D6-D85A-95BA-97A4D61DA9B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E6108FB-49BE-BB1B-8F05-D39D04E24E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2BC4ED-6EDC-1621-D327-160CCEE134F2}"/>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5" name="Footer Placeholder 4">
            <a:extLst>
              <a:ext uri="{FF2B5EF4-FFF2-40B4-BE49-F238E27FC236}">
                <a16:creationId xmlns:a16="http://schemas.microsoft.com/office/drawing/2014/main" id="{07C3B88D-FCBB-2EE6-51BE-AC73935710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AA0B1EF-B255-13C6-E5FF-1FB9F2039B88}"/>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767262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1BCC0-1EBE-E8AE-6CE3-7E64D185574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4BAAB99-C70B-F5A4-2738-1EF34A4619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9CB205F-8E3C-269B-2F5D-CF0213695F49}"/>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5" name="Footer Placeholder 4">
            <a:extLst>
              <a:ext uri="{FF2B5EF4-FFF2-40B4-BE49-F238E27FC236}">
                <a16:creationId xmlns:a16="http://schemas.microsoft.com/office/drawing/2014/main" id="{36EBD358-5123-7237-1C3A-16252CA0102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726F67-2662-7ABF-D773-B7DB6AFE7842}"/>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669948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F8722-5670-3BF0-6524-85B74ECEA70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6B60903-2A7A-B9D0-BEF9-E341AB6743E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72C9A82-AA5B-9E23-78B2-2682F5F8280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C7DD02D-FD50-97C3-0332-57003F47072B}"/>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6" name="Footer Placeholder 5">
            <a:extLst>
              <a:ext uri="{FF2B5EF4-FFF2-40B4-BE49-F238E27FC236}">
                <a16:creationId xmlns:a16="http://schemas.microsoft.com/office/drawing/2014/main" id="{EB5FAE89-E902-80C4-7AFB-6EB8F2FBC8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6A699C2-2EC2-89B6-0E26-F7B46B427455}"/>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2456258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E8DB1-692E-69D2-E9DE-C92D49B79CF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E53F288-7C2F-E7FF-21A1-4423487ED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BE34D30-B38E-7E92-59CF-049B2943EED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6602030-F28F-4E8F-B027-D6C7F6EC8E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D883153-4C85-26DC-9B97-D1F0A8AD1B8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01207B3-5C16-BEEF-C410-7400608D2DD9}"/>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8" name="Footer Placeholder 7">
            <a:extLst>
              <a:ext uri="{FF2B5EF4-FFF2-40B4-BE49-F238E27FC236}">
                <a16:creationId xmlns:a16="http://schemas.microsoft.com/office/drawing/2014/main" id="{543D5A20-2366-88D2-27B8-43F4CDA3C33A}"/>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AAB21854-0960-C7FC-7173-CA44F764FCA2}"/>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2160496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9210C-210E-1C03-301C-F221AF5CC5E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C8815E5-A9DD-2467-CB88-B64F75422EB7}"/>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4" name="Footer Placeholder 3">
            <a:extLst>
              <a:ext uri="{FF2B5EF4-FFF2-40B4-BE49-F238E27FC236}">
                <a16:creationId xmlns:a16="http://schemas.microsoft.com/office/drawing/2014/main" id="{B7537E34-49A9-3294-209B-B5AA09DA600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4B3CDE7-4EB6-07C4-2179-D7CA62114467}"/>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3091287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6971E4-3C51-DDD4-EACA-FD8FA6243150}"/>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3" name="Footer Placeholder 2">
            <a:extLst>
              <a:ext uri="{FF2B5EF4-FFF2-40B4-BE49-F238E27FC236}">
                <a16:creationId xmlns:a16="http://schemas.microsoft.com/office/drawing/2014/main" id="{11424CFB-3ECB-EBF8-7E94-4FDCFDE6D49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68CE999-196F-C127-0C1D-B8CA66C60CBD}"/>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2572144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BE205-9969-C237-BE4A-46B8C431F4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1F08460-CBA6-8281-45D1-EE63DFC1BA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CE3DCC8-A2A3-C979-ABA8-B594737EA5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DED8D1C-7960-E2EA-62E8-0F5D98F335DD}"/>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6" name="Footer Placeholder 5">
            <a:extLst>
              <a:ext uri="{FF2B5EF4-FFF2-40B4-BE49-F238E27FC236}">
                <a16:creationId xmlns:a16="http://schemas.microsoft.com/office/drawing/2014/main" id="{D2889472-4970-EEBC-B437-3FEFD0D0F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8792A0D-CA47-36E0-1D1B-92460F67869A}"/>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1121469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1E90A-D774-3A69-596F-551859F2024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8F7CBE3-D1D7-94DE-0D16-E60654C6A7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EDB0D76-8C8D-A173-5821-90F2779E5E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430D02-2DD1-981A-D1CA-C5C038400853}"/>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6" name="Footer Placeholder 5">
            <a:extLst>
              <a:ext uri="{FF2B5EF4-FFF2-40B4-BE49-F238E27FC236}">
                <a16:creationId xmlns:a16="http://schemas.microsoft.com/office/drawing/2014/main" id="{B3CC2455-432F-44F6-4760-8EB1E6E1B22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82C9B5E-1B02-F404-2F2E-4ACE8868E403}"/>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1610265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96083-2E8E-F578-9FB1-C0262B59D71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D2BD64D-C514-34C7-BAD3-56B6588C2A5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7502CB6-76CC-7A4A-F667-11E9F3A12A3D}"/>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5" name="Footer Placeholder 4">
            <a:extLst>
              <a:ext uri="{FF2B5EF4-FFF2-40B4-BE49-F238E27FC236}">
                <a16:creationId xmlns:a16="http://schemas.microsoft.com/office/drawing/2014/main" id="{CFCC5E62-660C-9C38-6B79-A255C86E60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DE5D38-133A-4F2A-5172-A7FAB572006F}"/>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2177911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652647-FB00-EC81-CACE-6FAFBA5BDC4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564F4F7-C73B-2D47-1626-38963FB939B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8DC327-EB6E-B979-956B-6D0BEC172DF5}"/>
              </a:ext>
            </a:extLst>
          </p:cNvPr>
          <p:cNvSpPr>
            <a:spLocks noGrp="1"/>
          </p:cNvSpPr>
          <p:nvPr>
            <p:ph type="dt" sz="half" idx="10"/>
          </p:nvPr>
        </p:nvSpPr>
        <p:spPr/>
        <p:txBody>
          <a:bodyPr/>
          <a:lstStyle/>
          <a:p>
            <a:fld id="{BCA6AF62-C9B2-104A-BBF2-06249E724F72}" type="datetimeFigureOut">
              <a:rPr lang="en-US" smtClean="0"/>
              <a:t>2/8/26</a:t>
            </a:fld>
            <a:endParaRPr lang="en-US" dirty="0"/>
          </a:p>
        </p:txBody>
      </p:sp>
      <p:sp>
        <p:nvSpPr>
          <p:cNvPr id="5" name="Footer Placeholder 4">
            <a:extLst>
              <a:ext uri="{FF2B5EF4-FFF2-40B4-BE49-F238E27FC236}">
                <a16:creationId xmlns:a16="http://schemas.microsoft.com/office/drawing/2014/main" id="{EA07350E-3714-312E-6AF3-FBB8248254A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4A080B4-F9C6-86F3-81AE-8F8FA1F3D5FD}"/>
              </a:ext>
            </a:extLst>
          </p:cNvPr>
          <p:cNvSpPr>
            <a:spLocks noGrp="1"/>
          </p:cNvSpPr>
          <p:nvPr>
            <p:ph type="sldNum" sz="quarter" idx="12"/>
          </p:nvPr>
        </p:nvSpPr>
        <p:spPr/>
        <p:txBody>
          <a:bodyPr/>
          <a:lstStyle/>
          <a:p>
            <a:fld id="{B91FC99B-DCF7-8C4A-A0B6-7499B5A87BDD}" type="slidenum">
              <a:rPr lang="en-US" smtClean="0"/>
              <a:t>‹#›</a:t>
            </a:fld>
            <a:endParaRPr lang="en-US" dirty="0"/>
          </a:p>
        </p:txBody>
      </p:sp>
    </p:spTree>
    <p:extLst>
      <p:ext uri="{BB962C8B-B14F-4D97-AF65-F5344CB8AC3E}">
        <p14:creationId xmlns:p14="http://schemas.microsoft.com/office/powerpoint/2010/main" val="19487574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1EAF6-1EDB-4FC5-862E-E1670831D6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5ED385-F237-44E5-93BC-494B3BD305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955C22-3779-442F-B308-0DA18D59B3C8}"/>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5" name="Footer Placeholder 4">
            <a:extLst>
              <a:ext uri="{FF2B5EF4-FFF2-40B4-BE49-F238E27FC236}">
                <a16:creationId xmlns:a16="http://schemas.microsoft.com/office/drawing/2014/main" id="{F472D962-D772-41BD-8090-DD45DF102D1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C5674A-E452-41B2-B381-B3A2A5157A4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013102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87DF7-70A5-4650-92D7-AB2E53F8D2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93442-AE5C-4B8A-9078-A7A449F0CF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F48CD-8752-4BA6-BF4F-55203183F088}"/>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5" name="Footer Placeholder 4">
            <a:extLst>
              <a:ext uri="{FF2B5EF4-FFF2-40B4-BE49-F238E27FC236}">
                <a16:creationId xmlns:a16="http://schemas.microsoft.com/office/drawing/2014/main" id="{C409A638-1722-4E5F-87AB-AA982B47A34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9A18958-DEFA-4FCD-B8B6-943BDCC7A01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445354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0979-B5DC-42FD-B4AB-6E6D557642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AEAAD6-7E8F-4901-8E85-3F6D13704E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30D581-D769-450F-91FA-95EE87CE06B5}"/>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5" name="Footer Placeholder 4">
            <a:extLst>
              <a:ext uri="{FF2B5EF4-FFF2-40B4-BE49-F238E27FC236}">
                <a16:creationId xmlns:a16="http://schemas.microsoft.com/office/drawing/2014/main" id="{D486BDC1-1079-4993-9AEA-4412103A4F9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AC0C2F-B819-4190-8561-CB32DF199764}"/>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896426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8451-A853-4243-BC5F-E08CBBD98A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5DBBC6-1B5A-46CC-812A-2F34E531E0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C0CC22-6540-4DE4-BB19-A42836065E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F299CA-792D-43BF-87B4-20CC9CF822AE}"/>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6" name="Footer Placeholder 5">
            <a:extLst>
              <a:ext uri="{FF2B5EF4-FFF2-40B4-BE49-F238E27FC236}">
                <a16:creationId xmlns:a16="http://schemas.microsoft.com/office/drawing/2014/main" id="{B4D76CFA-09A7-4A09-9726-A43FBE22A9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B8BF50D-3B3A-4789-9C46-5BE457835E7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78231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C85CD-A857-4AAE-A6F9-CDB38BADBA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04D44-5C4F-4A03-8976-2E4D2B0C3B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120F50A-9DCA-477F-8589-3012C5FAC39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3BED91-E820-4C55-BBE7-F60A3B92E8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0329B2-1214-466E-8A48-666CFFC0DB2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40016B-F703-4E77-901A-39A5C01F17B2}"/>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8" name="Footer Placeholder 7">
            <a:extLst>
              <a:ext uri="{FF2B5EF4-FFF2-40B4-BE49-F238E27FC236}">
                <a16:creationId xmlns:a16="http://schemas.microsoft.com/office/drawing/2014/main" id="{1A0B1968-23DF-4E0F-88E0-8E288C97369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EE1A318-AE36-4B35-A97B-D4A65D6E6A52}"/>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06622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6E56B-B93A-44D9-A0B0-391FF2AB7C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2D3969-D8DC-4229-A753-10B311A8FB8C}"/>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4" name="Footer Placeholder 3">
            <a:extLst>
              <a:ext uri="{FF2B5EF4-FFF2-40B4-BE49-F238E27FC236}">
                <a16:creationId xmlns:a16="http://schemas.microsoft.com/office/drawing/2014/main" id="{324564FB-4FFA-46D3-9DBC-3B313E3EB64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17F0C38-696E-4853-8646-E26A0C4190F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84073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C29769-D4D5-46F6-8DE4-3CCC114ED016}"/>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3" name="Footer Placeholder 2">
            <a:extLst>
              <a:ext uri="{FF2B5EF4-FFF2-40B4-BE49-F238E27FC236}">
                <a16:creationId xmlns:a16="http://schemas.microsoft.com/office/drawing/2014/main" id="{846C220F-BAC9-4802-AB21-945EF88962D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3DD7FCA-D3F2-4D9B-9EFC-4B8F566FC8AC}"/>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1622395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E9E5-D682-453D-817D-F4B1025C4D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848A74-663D-4F5B-A949-C953896AB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29E22A-F14B-4F96-BC8F-D243CECC1D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18CDCB-3D6B-4BC9-B5D1-695CBA2E33BC}"/>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6" name="Footer Placeholder 5">
            <a:extLst>
              <a:ext uri="{FF2B5EF4-FFF2-40B4-BE49-F238E27FC236}">
                <a16:creationId xmlns:a16="http://schemas.microsoft.com/office/drawing/2014/main" id="{E266FE45-459E-4E78-A764-C47DE2931D7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7D692E7-951A-47CE-A1A9-18FE418220FD}"/>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9954919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706CD-EB01-49F0-9A7A-8761FE2E7C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32D891-C81A-454E-B19E-4572019184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9E0220E-3B42-4EEA-AECD-686ADEEF26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AF456E-CC70-49E9-95AF-126BEC8C3872}"/>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6" name="Footer Placeholder 5">
            <a:extLst>
              <a:ext uri="{FF2B5EF4-FFF2-40B4-BE49-F238E27FC236}">
                <a16:creationId xmlns:a16="http://schemas.microsoft.com/office/drawing/2014/main" id="{62147A48-9F2E-407B-9A74-321FE8C8E41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19BC62-7156-4B97-9B61-59320605162E}"/>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1350334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E9FC0-FE7F-4F87-A279-1E06B7C23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D65FE0-847A-4941-A669-8402503686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09E762-D26E-42A8-B834-1E0D9860C854}"/>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5" name="Footer Placeholder 4">
            <a:extLst>
              <a:ext uri="{FF2B5EF4-FFF2-40B4-BE49-F238E27FC236}">
                <a16:creationId xmlns:a16="http://schemas.microsoft.com/office/drawing/2014/main" id="{6DC49A22-BBB9-4751-8FE6-6A54B96EEE8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5D3181E-DE82-46FD-9BF1-E79C70AD5D6A}"/>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2991524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CB0BA-94AB-473C-8858-40AC7646D2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58564D-158C-4FD1-AADD-045EBE4FEBE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186F9-9D87-4561-BE61-6E1DDBD20DB6}"/>
              </a:ext>
            </a:extLst>
          </p:cNvPr>
          <p:cNvSpPr>
            <a:spLocks noGrp="1"/>
          </p:cNvSpPr>
          <p:nvPr>
            <p:ph type="dt" sz="half" idx="10"/>
          </p:nvPr>
        </p:nvSpPr>
        <p:spPr/>
        <p:txBody>
          <a:bodyPr/>
          <a:lstStyle/>
          <a:p>
            <a:fld id="{519B83E9-9D01-4224-8B29-62D838888612}" type="datetimeFigureOut">
              <a:rPr lang="en-GB" smtClean="0"/>
              <a:t>08/02/2026</a:t>
            </a:fld>
            <a:endParaRPr lang="en-GB" dirty="0"/>
          </a:p>
        </p:txBody>
      </p:sp>
      <p:sp>
        <p:nvSpPr>
          <p:cNvPr id="5" name="Footer Placeholder 4">
            <a:extLst>
              <a:ext uri="{FF2B5EF4-FFF2-40B4-BE49-F238E27FC236}">
                <a16:creationId xmlns:a16="http://schemas.microsoft.com/office/drawing/2014/main" id="{C1CD75BA-97F1-4284-A0D4-E7532E4E76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A4EF42E-AA31-4B0F-8DFD-5A9728631906}"/>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921165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DFC4C3-B346-3EED-24C4-23CBEF3B43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A6C654F-6230-183F-21CB-9B39FEB4FC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0176CD1-1310-BF94-58CD-B803FE68F6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A6AF62-C9B2-104A-BBF2-06249E724F72}" type="datetimeFigureOut">
              <a:rPr lang="en-US" smtClean="0"/>
              <a:t>2/8/26</a:t>
            </a:fld>
            <a:endParaRPr lang="en-US" dirty="0"/>
          </a:p>
        </p:txBody>
      </p:sp>
      <p:sp>
        <p:nvSpPr>
          <p:cNvPr id="5" name="Footer Placeholder 4">
            <a:extLst>
              <a:ext uri="{FF2B5EF4-FFF2-40B4-BE49-F238E27FC236}">
                <a16:creationId xmlns:a16="http://schemas.microsoft.com/office/drawing/2014/main" id="{6E2FF6FE-9ED6-5053-7019-F5F45ED643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4FFB458-1772-CEFD-4CC5-746F858F04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FC99B-DCF7-8C4A-A0B6-7499B5A87BDD}" type="slidenum">
              <a:rPr lang="en-US" smtClean="0"/>
              <a:t>‹#›</a:t>
            </a:fld>
            <a:endParaRPr lang="en-US" dirty="0"/>
          </a:p>
        </p:txBody>
      </p:sp>
    </p:spTree>
    <p:extLst>
      <p:ext uri="{BB962C8B-B14F-4D97-AF65-F5344CB8AC3E}">
        <p14:creationId xmlns:p14="http://schemas.microsoft.com/office/powerpoint/2010/main" val="1622650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581A61-5202-4874-BE2E-B0F69941B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827A3D-22BB-4AAD-957E-2EC47D09AB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C2F3FD-C9F2-4DAF-90EA-D872D75E3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B83E9-9D01-4224-8B29-62D838888612}" type="datetimeFigureOut">
              <a:rPr lang="en-GB" smtClean="0"/>
              <a:t>08/02/2026</a:t>
            </a:fld>
            <a:endParaRPr lang="en-GB" dirty="0"/>
          </a:p>
        </p:txBody>
      </p:sp>
      <p:sp>
        <p:nvSpPr>
          <p:cNvPr id="5" name="Footer Placeholder 4">
            <a:extLst>
              <a:ext uri="{FF2B5EF4-FFF2-40B4-BE49-F238E27FC236}">
                <a16:creationId xmlns:a16="http://schemas.microsoft.com/office/drawing/2014/main" id="{9A0251A0-53A7-4DA9-9DAC-06A660B0C8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16243DB-2050-4DA9-8027-AFC12B39A4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E3FAE-C3E6-45D1-9166-849D80792A76}" type="slidenum">
              <a:rPr lang="en-GB" smtClean="0"/>
              <a:t>‹#›</a:t>
            </a:fld>
            <a:endParaRPr lang="en-GB" dirty="0"/>
          </a:p>
        </p:txBody>
      </p:sp>
    </p:spTree>
    <p:extLst>
      <p:ext uri="{BB962C8B-B14F-4D97-AF65-F5344CB8AC3E}">
        <p14:creationId xmlns:p14="http://schemas.microsoft.com/office/powerpoint/2010/main" val="2164922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6DDB2-7B5F-AE1B-3961-EA82C576DB9A}"/>
              </a:ext>
            </a:extLst>
          </p:cNvPr>
          <p:cNvSpPr>
            <a:spLocks noGrp="1"/>
          </p:cNvSpPr>
          <p:nvPr>
            <p:ph type="ctrTitle"/>
          </p:nvPr>
        </p:nvSpPr>
        <p:spPr>
          <a:xfrm>
            <a:off x="1524000" y="1122363"/>
            <a:ext cx="8839200" cy="1963737"/>
          </a:xfrm>
        </p:spPr>
        <p:txBody>
          <a:bodyPr>
            <a:normAutofit/>
          </a:bodyPr>
          <a:lstStyle/>
          <a:p>
            <a:r>
              <a:rPr lang="en-GB" sz="4800" dirty="0">
                <a:latin typeface="Comic Sans MS" panose="030F0702030302020204" pitchFamily="66" charset="0"/>
              </a:rPr>
              <a:t>Welcome to Sea Lion Class</a:t>
            </a:r>
            <a:br>
              <a:rPr lang="en-GB" sz="4800" dirty="0">
                <a:latin typeface="Comic Sans MS" panose="030F0702030302020204" pitchFamily="66" charset="0"/>
              </a:rPr>
            </a:br>
            <a:r>
              <a:rPr lang="en-GB" sz="4800" dirty="0">
                <a:latin typeface="Comic Sans MS" panose="030F0702030302020204" pitchFamily="66" charset="0"/>
              </a:rPr>
              <a:t>Langford Village Academy</a:t>
            </a:r>
            <a:endParaRPr lang="en-US" sz="4800" dirty="0"/>
          </a:p>
        </p:txBody>
      </p:sp>
      <p:sp>
        <p:nvSpPr>
          <p:cNvPr id="3" name="Subtitle 2">
            <a:extLst>
              <a:ext uri="{FF2B5EF4-FFF2-40B4-BE49-F238E27FC236}">
                <a16:creationId xmlns:a16="http://schemas.microsoft.com/office/drawing/2014/main" id="{5148BE1F-B1F2-17C1-EB85-C7C641C47483}"/>
              </a:ext>
            </a:extLst>
          </p:cNvPr>
          <p:cNvSpPr>
            <a:spLocks noGrp="1"/>
          </p:cNvSpPr>
          <p:nvPr>
            <p:ph type="subTitle" idx="1"/>
          </p:nvPr>
        </p:nvSpPr>
        <p:spPr>
          <a:xfrm>
            <a:off x="1524000" y="3429000"/>
            <a:ext cx="8636000" cy="995362"/>
          </a:xfrm>
        </p:spPr>
        <p:txBody>
          <a:bodyPr/>
          <a:lstStyle/>
          <a:p>
            <a:r>
              <a:rPr lang="en-US" dirty="0">
                <a:latin typeface="Comic Sans MS" panose="030F0902030302020204" pitchFamily="66" charset="0"/>
              </a:rPr>
              <a:t>Lower Key Stage 2</a:t>
            </a:r>
          </a:p>
          <a:p>
            <a:r>
              <a:rPr lang="en-US" dirty="0">
                <a:latin typeface="Comic Sans MS" panose="030F0902030302020204" pitchFamily="66" charset="0"/>
              </a:rPr>
              <a:t>Year 3</a:t>
            </a:r>
          </a:p>
        </p:txBody>
      </p:sp>
      <p:pic>
        <p:nvPicPr>
          <p:cNvPr id="4" name="Picture 2">
            <a:extLst>
              <a:ext uri="{FF2B5EF4-FFF2-40B4-BE49-F238E27FC236}">
                <a16:creationId xmlns:a16="http://schemas.microsoft.com/office/drawing/2014/main" id="{150905FD-5E72-791D-4E43-7DB96D6FF4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044239" y="0"/>
            <a:ext cx="1147762" cy="13708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
            <a:extLst>
              <a:ext uri="{FF2B5EF4-FFF2-40B4-BE49-F238E27FC236}">
                <a16:creationId xmlns:a16="http://schemas.microsoft.com/office/drawing/2014/main" id="{1693695F-C9F5-03F2-2F5A-6D10C09846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7087" t="36945" r="62442" b="46799"/>
          <a:stretch>
            <a:fillRect/>
          </a:stretch>
        </p:blipFill>
        <p:spPr bwMode="auto">
          <a:xfrm>
            <a:off x="0" y="0"/>
            <a:ext cx="1393902" cy="146147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6456EDD-8500-1005-2140-B24F25B2B184}"/>
              </a:ext>
            </a:extLst>
          </p:cNvPr>
          <p:cNvPicPr>
            <a:picLocks noChangeAspect="1"/>
          </p:cNvPicPr>
          <p:nvPr/>
        </p:nvPicPr>
        <p:blipFill>
          <a:blip r:embed="rId5"/>
          <a:stretch>
            <a:fillRect/>
          </a:stretch>
        </p:blipFill>
        <p:spPr>
          <a:xfrm>
            <a:off x="4092575" y="4643985"/>
            <a:ext cx="3502025" cy="1959467"/>
          </a:xfrm>
          <a:prstGeom prst="rect">
            <a:avLst/>
          </a:prstGeom>
        </p:spPr>
      </p:pic>
    </p:spTree>
    <p:extLst>
      <p:ext uri="{BB962C8B-B14F-4D97-AF65-F5344CB8AC3E}">
        <p14:creationId xmlns:p14="http://schemas.microsoft.com/office/powerpoint/2010/main" val="3395120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1C73A-873A-9ECB-7568-B749AD9E07D8}"/>
              </a:ext>
            </a:extLst>
          </p:cNvPr>
          <p:cNvSpPr>
            <a:spLocks noGrp="1"/>
          </p:cNvSpPr>
          <p:nvPr>
            <p:ph type="title" idx="4294967295"/>
          </p:nvPr>
        </p:nvSpPr>
        <p:spPr>
          <a:xfrm>
            <a:off x="0" y="0"/>
            <a:ext cx="10515600" cy="1325563"/>
          </a:xfrm>
        </p:spPr>
        <p:txBody>
          <a:bodyPr/>
          <a:lstStyle/>
          <a:p>
            <a:r>
              <a:rPr lang="en-US" dirty="0">
                <a:latin typeface="Comic Sans MS" panose="030F0902030302020204" pitchFamily="66" charset="0"/>
              </a:rPr>
              <a:t>Who is in our Class?</a:t>
            </a:r>
          </a:p>
        </p:txBody>
      </p:sp>
      <p:pic>
        <p:nvPicPr>
          <p:cNvPr id="5" name="Picture 4">
            <a:extLst>
              <a:ext uri="{FF2B5EF4-FFF2-40B4-BE49-F238E27FC236}">
                <a16:creationId xmlns:a16="http://schemas.microsoft.com/office/drawing/2014/main" id="{B0C98B16-7CBE-6B5B-F234-234A18FD933E}"/>
              </a:ext>
            </a:extLst>
          </p:cNvPr>
          <p:cNvPicPr>
            <a:picLocks noChangeAspect="1"/>
          </p:cNvPicPr>
          <p:nvPr/>
        </p:nvPicPr>
        <p:blipFill>
          <a:blip r:embed="rId3"/>
          <a:stretch>
            <a:fillRect/>
          </a:stretch>
        </p:blipFill>
        <p:spPr>
          <a:xfrm>
            <a:off x="8023731" y="4586417"/>
            <a:ext cx="3785172" cy="2117894"/>
          </a:xfrm>
          <a:prstGeom prst="rect">
            <a:avLst/>
          </a:prstGeom>
        </p:spPr>
      </p:pic>
      <p:grpSp>
        <p:nvGrpSpPr>
          <p:cNvPr id="27" name="Group 26">
            <a:extLst>
              <a:ext uri="{FF2B5EF4-FFF2-40B4-BE49-F238E27FC236}">
                <a16:creationId xmlns:a16="http://schemas.microsoft.com/office/drawing/2014/main" id="{1BB6094D-9987-C461-5BD0-D2391F49F0E0}"/>
              </a:ext>
            </a:extLst>
          </p:cNvPr>
          <p:cNvGrpSpPr/>
          <p:nvPr/>
        </p:nvGrpSpPr>
        <p:grpSpPr>
          <a:xfrm>
            <a:off x="422646" y="1244685"/>
            <a:ext cx="2120075" cy="2764858"/>
            <a:chOff x="568712" y="1095775"/>
            <a:chExt cx="1773044" cy="2416419"/>
          </a:xfrm>
        </p:grpSpPr>
        <p:pic>
          <p:nvPicPr>
            <p:cNvPr id="7" name="Picture 6">
              <a:extLst>
                <a:ext uri="{FF2B5EF4-FFF2-40B4-BE49-F238E27FC236}">
                  <a16:creationId xmlns:a16="http://schemas.microsoft.com/office/drawing/2014/main" id="{A7902E79-68BE-238C-4EC3-393800D2C275}"/>
                </a:ext>
              </a:extLst>
            </p:cNvPr>
            <p:cNvPicPr>
              <a:picLocks noChangeAspect="1"/>
            </p:cNvPicPr>
            <p:nvPr/>
          </p:nvPicPr>
          <p:blipFill>
            <a:blip r:embed="rId4"/>
            <a:stretch>
              <a:fillRect/>
            </a:stretch>
          </p:blipFill>
          <p:spPr>
            <a:xfrm>
              <a:off x="719031" y="1095775"/>
              <a:ext cx="1397666" cy="1640298"/>
            </a:xfrm>
            <a:prstGeom prst="rect">
              <a:avLst/>
            </a:prstGeom>
          </p:spPr>
        </p:pic>
        <p:sp>
          <p:nvSpPr>
            <p:cNvPr id="8" name="TextBox 7">
              <a:extLst>
                <a:ext uri="{FF2B5EF4-FFF2-40B4-BE49-F238E27FC236}">
                  <a16:creationId xmlns:a16="http://schemas.microsoft.com/office/drawing/2014/main" id="{13F71B97-6D39-9D59-20A9-3AF843FDA5BE}"/>
                </a:ext>
              </a:extLst>
            </p:cNvPr>
            <p:cNvSpPr txBox="1"/>
            <p:nvPr/>
          </p:nvSpPr>
          <p:spPr>
            <a:xfrm>
              <a:off x="568712" y="2865863"/>
              <a:ext cx="1773044" cy="646331"/>
            </a:xfrm>
            <a:prstGeom prst="rect">
              <a:avLst/>
            </a:prstGeom>
            <a:noFill/>
          </p:spPr>
          <p:txBody>
            <a:bodyPr wrap="square" rtlCol="0">
              <a:spAutoFit/>
            </a:bodyPr>
            <a:lstStyle/>
            <a:p>
              <a:pPr marL="0" indent="0">
                <a:buNone/>
              </a:pPr>
              <a:r>
                <a:rPr lang="en-US" dirty="0">
                  <a:latin typeface="Comic Sans MS" panose="030F0902030302020204" pitchFamily="66" charset="0"/>
                </a:rPr>
                <a:t>Mrs. Whitton </a:t>
              </a:r>
            </a:p>
            <a:p>
              <a:pPr marL="0" indent="0">
                <a:buNone/>
              </a:pPr>
              <a:r>
                <a:rPr lang="en-US" dirty="0">
                  <a:latin typeface="Comic Sans MS" panose="030F0902030302020204" pitchFamily="66" charset="0"/>
                </a:rPr>
                <a:t>Class Teacher</a:t>
              </a:r>
            </a:p>
          </p:txBody>
        </p:sp>
      </p:grpSp>
      <p:grpSp>
        <p:nvGrpSpPr>
          <p:cNvPr id="26" name="Group 25">
            <a:extLst>
              <a:ext uri="{FF2B5EF4-FFF2-40B4-BE49-F238E27FC236}">
                <a16:creationId xmlns:a16="http://schemas.microsoft.com/office/drawing/2014/main" id="{956480BA-7593-0A9B-3564-AFE815DB5E96}"/>
              </a:ext>
            </a:extLst>
          </p:cNvPr>
          <p:cNvGrpSpPr/>
          <p:nvPr/>
        </p:nvGrpSpPr>
        <p:grpSpPr>
          <a:xfrm>
            <a:off x="2878723" y="1244685"/>
            <a:ext cx="3188238" cy="2897991"/>
            <a:chOff x="2854712" y="1083104"/>
            <a:chExt cx="3081967" cy="2698157"/>
          </a:xfrm>
        </p:grpSpPr>
        <p:sp>
          <p:nvSpPr>
            <p:cNvPr id="10" name="TextBox 9">
              <a:extLst>
                <a:ext uri="{FF2B5EF4-FFF2-40B4-BE49-F238E27FC236}">
                  <a16:creationId xmlns:a16="http://schemas.microsoft.com/office/drawing/2014/main" id="{9301A15B-3EE0-A996-DE1F-795252990C0E}"/>
                </a:ext>
              </a:extLst>
            </p:cNvPr>
            <p:cNvSpPr txBox="1"/>
            <p:nvPr/>
          </p:nvSpPr>
          <p:spPr>
            <a:xfrm>
              <a:off x="2854712" y="2921600"/>
              <a:ext cx="3081967" cy="859661"/>
            </a:xfrm>
            <a:prstGeom prst="rect">
              <a:avLst/>
            </a:prstGeom>
            <a:noFill/>
          </p:spPr>
          <p:txBody>
            <a:bodyPr wrap="square" rtlCol="0">
              <a:spAutoFit/>
            </a:bodyPr>
            <a:lstStyle/>
            <a:p>
              <a:pPr marL="0" indent="0">
                <a:buNone/>
              </a:pPr>
              <a:r>
                <a:rPr lang="en-US" dirty="0">
                  <a:latin typeface="Comic Sans MS" panose="030F0902030302020204" pitchFamily="66" charset="0"/>
                </a:rPr>
                <a:t>Mrs. Jeffery </a:t>
              </a:r>
            </a:p>
            <a:p>
              <a:pPr marL="0" indent="0">
                <a:buNone/>
              </a:pPr>
              <a:r>
                <a:rPr lang="en-US" dirty="0">
                  <a:latin typeface="Comic Sans MS" panose="030F0902030302020204" pitchFamily="66" charset="0"/>
                </a:rPr>
                <a:t>Teaching Assistant (Mon/Tues/Thurs)</a:t>
              </a:r>
            </a:p>
          </p:txBody>
        </p:sp>
        <p:pic>
          <p:nvPicPr>
            <p:cNvPr id="16" name="Picture 15">
              <a:extLst>
                <a:ext uri="{FF2B5EF4-FFF2-40B4-BE49-F238E27FC236}">
                  <a16:creationId xmlns:a16="http://schemas.microsoft.com/office/drawing/2014/main" id="{A4C9753E-FFE6-C5A5-D95F-DFF353D6B6D5}"/>
                </a:ext>
              </a:extLst>
            </p:cNvPr>
            <p:cNvPicPr>
              <a:picLocks noChangeAspect="1"/>
            </p:cNvPicPr>
            <p:nvPr/>
          </p:nvPicPr>
          <p:blipFill>
            <a:blip r:embed="rId5"/>
            <a:stretch>
              <a:fillRect/>
            </a:stretch>
          </p:blipFill>
          <p:spPr>
            <a:xfrm>
              <a:off x="2938259" y="1083104"/>
              <a:ext cx="1121434" cy="1716997"/>
            </a:xfrm>
            <a:prstGeom prst="rect">
              <a:avLst/>
            </a:prstGeom>
          </p:spPr>
        </p:pic>
      </p:grpSp>
      <p:grpSp>
        <p:nvGrpSpPr>
          <p:cNvPr id="18" name="Group 17">
            <a:extLst>
              <a:ext uri="{FF2B5EF4-FFF2-40B4-BE49-F238E27FC236}">
                <a16:creationId xmlns:a16="http://schemas.microsoft.com/office/drawing/2014/main" id="{591B5A97-B567-EDF2-BE8D-A2D8F0F18C71}"/>
              </a:ext>
            </a:extLst>
          </p:cNvPr>
          <p:cNvGrpSpPr/>
          <p:nvPr/>
        </p:nvGrpSpPr>
        <p:grpSpPr>
          <a:xfrm>
            <a:off x="8815510" y="1133728"/>
            <a:ext cx="3432292" cy="2875815"/>
            <a:chOff x="5611347" y="990626"/>
            <a:chExt cx="3432292" cy="2875815"/>
          </a:xfrm>
        </p:grpSpPr>
        <p:sp>
          <p:nvSpPr>
            <p:cNvPr id="3" name="TextBox 2">
              <a:extLst>
                <a:ext uri="{FF2B5EF4-FFF2-40B4-BE49-F238E27FC236}">
                  <a16:creationId xmlns:a16="http://schemas.microsoft.com/office/drawing/2014/main" id="{640CF3B5-B014-3065-BE8F-B118CF25CE42}"/>
                </a:ext>
              </a:extLst>
            </p:cNvPr>
            <p:cNvSpPr txBox="1"/>
            <p:nvPr/>
          </p:nvSpPr>
          <p:spPr>
            <a:xfrm>
              <a:off x="5611347" y="2943111"/>
              <a:ext cx="3432292" cy="923330"/>
            </a:xfrm>
            <a:prstGeom prst="rect">
              <a:avLst/>
            </a:prstGeom>
            <a:noFill/>
          </p:spPr>
          <p:txBody>
            <a:bodyPr wrap="square">
              <a:spAutoFit/>
            </a:bodyPr>
            <a:lstStyle/>
            <a:p>
              <a:r>
                <a:rPr lang="en-US" dirty="0">
                  <a:latin typeface="Comic Sans MS" panose="030F0902030302020204" pitchFamily="66" charset="0"/>
                </a:rPr>
                <a:t>Mrs. Greenham</a:t>
              </a:r>
            </a:p>
            <a:p>
              <a:r>
                <a:rPr lang="en-US" dirty="0">
                  <a:latin typeface="Comic Sans MS" panose="030F0902030302020204" pitchFamily="66" charset="0"/>
                </a:rPr>
                <a:t>Teaching Assistant</a:t>
              </a:r>
            </a:p>
            <a:p>
              <a:r>
                <a:rPr lang="en-US" dirty="0">
                  <a:latin typeface="Comic Sans MS" panose="030F0902030302020204" pitchFamily="66" charset="0"/>
                </a:rPr>
                <a:t>(Fri)</a:t>
              </a:r>
            </a:p>
          </p:txBody>
        </p:sp>
        <p:pic>
          <p:nvPicPr>
            <p:cNvPr id="4" name="Picture 3">
              <a:extLst>
                <a:ext uri="{FF2B5EF4-FFF2-40B4-BE49-F238E27FC236}">
                  <a16:creationId xmlns:a16="http://schemas.microsoft.com/office/drawing/2014/main" id="{8D7180E1-EFD6-B988-1E64-6F6BE19418A9}"/>
                </a:ext>
              </a:extLst>
            </p:cNvPr>
            <p:cNvPicPr>
              <a:picLocks noChangeAspect="1"/>
            </p:cNvPicPr>
            <p:nvPr/>
          </p:nvPicPr>
          <p:blipFill>
            <a:blip r:embed="rId6"/>
            <a:stretch>
              <a:fillRect/>
            </a:stretch>
          </p:blipFill>
          <p:spPr>
            <a:xfrm>
              <a:off x="5758536" y="990626"/>
              <a:ext cx="1195192" cy="1771919"/>
            </a:xfrm>
            <a:prstGeom prst="rect">
              <a:avLst/>
            </a:prstGeom>
          </p:spPr>
        </p:pic>
      </p:grpSp>
      <p:grpSp>
        <p:nvGrpSpPr>
          <p:cNvPr id="13" name="Group 12">
            <a:extLst>
              <a:ext uri="{FF2B5EF4-FFF2-40B4-BE49-F238E27FC236}">
                <a16:creationId xmlns:a16="http://schemas.microsoft.com/office/drawing/2014/main" id="{DC6CE67A-D1D6-BAA0-77E3-172129F1024C}"/>
              </a:ext>
            </a:extLst>
          </p:cNvPr>
          <p:cNvGrpSpPr/>
          <p:nvPr/>
        </p:nvGrpSpPr>
        <p:grpSpPr>
          <a:xfrm>
            <a:off x="486632" y="4201492"/>
            <a:ext cx="2853468" cy="2502819"/>
            <a:chOff x="2824912" y="3910214"/>
            <a:chExt cx="2790796" cy="2502819"/>
          </a:xfrm>
        </p:grpSpPr>
        <p:sp>
          <p:nvSpPr>
            <p:cNvPr id="31" name="TextBox 30">
              <a:extLst>
                <a:ext uri="{FF2B5EF4-FFF2-40B4-BE49-F238E27FC236}">
                  <a16:creationId xmlns:a16="http://schemas.microsoft.com/office/drawing/2014/main" id="{449EB82A-CF53-3C54-9B65-C0D3C3A01EF7}"/>
                </a:ext>
              </a:extLst>
            </p:cNvPr>
            <p:cNvSpPr txBox="1"/>
            <p:nvPr/>
          </p:nvSpPr>
          <p:spPr>
            <a:xfrm>
              <a:off x="2824912" y="5766702"/>
              <a:ext cx="2790796" cy="646331"/>
            </a:xfrm>
            <a:prstGeom prst="rect">
              <a:avLst/>
            </a:prstGeom>
            <a:noFill/>
          </p:spPr>
          <p:txBody>
            <a:bodyPr wrap="square">
              <a:spAutoFit/>
            </a:bodyPr>
            <a:lstStyle/>
            <a:p>
              <a:r>
                <a:rPr lang="en-US" dirty="0">
                  <a:latin typeface="Comic Sans MS" panose="030F0902030302020204" pitchFamily="66" charset="0"/>
                </a:rPr>
                <a:t>Mrs. Rowlands</a:t>
              </a:r>
            </a:p>
            <a:p>
              <a:r>
                <a:rPr lang="en-US" dirty="0">
                  <a:latin typeface="Comic Sans MS" panose="030F0902030302020204" pitchFamily="66" charset="0"/>
                </a:rPr>
                <a:t>PPA Cover (Weds PM)</a:t>
              </a:r>
              <a:endParaRPr lang="en-US" dirty="0"/>
            </a:p>
          </p:txBody>
        </p:sp>
        <p:pic>
          <p:nvPicPr>
            <p:cNvPr id="11" name="Picture 10">
              <a:extLst>
                <a:ext uri="{FF2B5EF4-FFF2-40B4-BE49-F238E27FC236}">
                  <a16:creationId xmlns:a16="http://schemas.microsoft.com/office/drawing/2014/main" id="{B5D88F2A-0B85-D838-8DA7-4DC70D36F49A}"/>
                </a:ext>
              </a:extLst>
            </p:cNvPr>
            <p:cNvPicPr>
              <a:picLocks noChangeAspect="1"/>
            </p:cNvPicPr>
            <p:nvPr/>
          </p:nvPicPr>
          <p:blipFill>
            <a:blip r:embed="rId7"/>
            <a:stretch>
              <a:fillRect/>
            </a:stretch>
          </p:blipFill>
          <p:spPr>
            <a:xfrm>
              <a:off x="3083075" y="3910214"/>
              <a:ext cx="1178659" cy="1843171"/>
            </a:xfrm>
            <a:prstGeom prst="rect">
              <a:avLst/>
            </a:prstGeom>
          </p:spPr>
        </p:pic>
      </p:grpSp>
      <p:pic>
        <p:nvPicPr>
          <p:cNvPr id="9" name="Picture 8">
            <a:extLst>
              <a:ext uri="{FF2B5EF4-FFF2-40B4-BE49-F238E27FC236}">
                <a16:creationId xmlns:a16="http://schemas.microsoft.com/office/drawing/2014/main" id="{DA2D4343-86AD-7048-FAEC-8F0669729635}"/>
              </a:ext>
            </a:extLst>
          </p:cNvPr>
          <p:cNvPicPr>
            <a:picLocks noChangeAspect="1"/>
          </p:cNvPicPr>
          <p:nvPr/>
        </p:nvPicPr>
        <p:blipFill>
          <a:blip r:embed="rId8"/>
          <a:stretch>
            <a:fillRect/>
          </a:stretch>
        </p:blipFill>
        <p:spPr>
          <a:xfrm>
            <a:off x="5738017" y="1149680"/>
            <a:ext cx="1453372" cy="1939168"/>
          </a:xfrm>
          <a:prstGeom prst="rect">
            <a:avLst/>
          </a:prstGeom>
        </p:spPr>
      </p:pic>
      <p:sp>
        <p:nvSpPr>
          <p:cNvPr id="14" name="TextBox 13">
            <a:extLst>
              <a:ext uri="{FF2B5EF4-FFF2-40B4-BE49-F238E27FC236}">
                <a16:creationId xmlns:a16="http://schemas.microsoft.com/office/drawing/2014/main" id="{B5FB8465-9D1A-82DA-32E2-23DA2CB07302}"/>
              </a:ext>
            </a:extLst>
          </p:cNvPr>
          <p:cNvSpPr txBox="1"/>
          <p:nvPr/>
        </p:nvSpPr>
        <p:spPr>
          <a:xfrm>
            <a:off x="5738017" y="3176932"/>
            <a:ext cx="2933768" cy="923330"/>
          </a:xfrm>
          <a:prstGeom prst="rect">
            <a:avLst/>
          </a:prstGeom>
          <a:noFill/>
        </p:spPr>
        <p:txBody>
          <a:bodyPr wrap="square">
            <a:spAutoFit/>
          </a:bodyPr>
          <a:lstStyle/>
          <a:p>
            <a:pPr marL="0" indent="0">
              <a:buNone/>
            </a:pPr>
            <a:r>
              <a:rPr lang="en-US" dirty="0">
                <a:latin typeface="Comic Sans MS" panose="030F0902030302020204" pitchFamily="66" charset="0"/>
              </a:rPr>
              <a:t>Miss Rennie</a:t>
            </a:r>
          </a:p>
          <a:p>
            <a:pPr marL="0" indent="0">
              <a:buNone/>
            </a:pPr>
            <a:r>
              <a:rPr lang="en-US" dirty="0">
                <a:latin typeface="Comic Sans MS" panose="030F0902030302020204" pitchFamily="66" charset="0"/>
              </a:rPr>
              <a:t>Teaching Assistant</a:t>
            </a:r>
          </a:p>
          <a:p>
            <a:pPr marL="0" indent="0">
              <a:buNone/>
            </a:pPr>
            <a:r>
              <a:rPr lang="en-US" dirty="0">
                <a:latin typeface="Comic Sans MS" panose="030F0902030302020204" pitchFamily="66" charset="0"/>
              </a:rPr>
              <a:t>(Weds)</a:t>
            </a:r>
          </a:p>
        </p:txBody>
      </p:sp>
    </p:spTree>
    <p:extLst>
      <p:ext uri="{BB962C8B-B14F-4D97-AF65-F5344CB8AC3E}">
        <p14:creationId xmlns:p14="http://schemas.microsoft.com/office/powerpoint/2010/main" val="1175143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56117-1976-629C-44E5-EB5FDBAA68F0}"/>
              </a:ext>
            </a:extLst>
          </p:cNvPr>
          <p:cNvSpPr>
            <a:spLocks noGrp="1"/>
          </p:cNvSpPr>
          <p:nvPr>
            <p:ph type="title"/>
          </p:nvPr>
        </p:nvSpPr>
        <p:spPr/>
        <p:txBody>
          <a:bodyPr/>
          <a:lstStyle/>
          <a:p>
            <a:r>
              <a:rPr lang="en-US" dirty="0">
                <a:latin typeface="Comic Sans MS" panose="030F0902030302020204" pitchFamily="66" charset="0"/>
              </a:rPr>
              <a:t>Morning Routine</a:t>
            </a:r>
          </a:p>
        </p:txBody>
      </p:sp>
      <p:sp>
        <p:nvSpPr>
          <p:cNvPr id="3" name="Content Placeholder 2">
            <a:extLst>
              <a:ext uri="{FF2B5EF4-FFF2-40B4-BE49-F238E27FC236}">
                <a16:creationId xmlns:a16="http://schemas.microsoft.com/office/drawing/2014/main" id="{7A4EBF42-36B5-757A-1FFF-E20E4D1D97D9}"/>
              </a:ext>
            </a:extLst>
          </p:cNvPr>
          <p:cNvSpPr>
            <a:spLocks noGrp="1"/>
          </p:cNvSpPr>
          <p:nvPr>
            <p:ph idx="1"/>
          </p:nvPr>
        </p:nvSpPr>
        <p:spPr>
          <a:xfrm>
            <a:off x="604024" y="2141537"/>
            <a:ext cx="10848277" cy="2999175"/>
          </a:xfrm>
        </p:spPr>
        <p:txBody>
          <a:bodyPr>
            <a:normAutofit lnSpcReduction="10000"/>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Children should be dropped at the main gate at 8.50am  where they will walk directly to their classroom, in time for registration at 8.55am.</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Your child will need their book bag and a labelled water bottle.</a:t>
            </a:r>
          </a:p>
          <a:p>
            <a:pPr marL="457200" lvl="0" indent="-457200">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They </a:t>
            </a:r>
            <a:r>
              <a:rPr lang="en-GB" dirty="0">
                <a:solidFill>
                  <a:prstClr val="black"/>
                </a:solidFill>
                <a:latin typeface="Comic Sans MS" panose="030F0702030302020204" pitchFamily="66" charset="0"/>
              </a:rPr>
              <a:t>can</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bring a healthy snack for break time </a:t>
            </a:r>
            <a:r>
              <a:rPr lang="en-GB" dirty="0">
                <a:solidFill>
                  <a:prstClr val="black"/>
                </a:solidFill>
                <a:latin typeface="Comic Sans MS" panose="030F0702030302020204" pitchFamily="66" charset="0"/>
              </a:rPr>
              <a:t>such as fruit, vegetables, rice cakes, etc. </a:t>
            </a: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indent="0">
              <a:buNone/>
            </a:pPr>
            <a:endParaRPr lang="en-US" dirty="0"/>
          </a:p>
        </p:txBody>
      </p:sp>
      <p:pic>
        <p:nvPicPr>
          <p:cNvPr id="4" name="Picture 3">
            <a:extLst>
              <a:ext uri="{FF2B5EF4-FFF2-40B4-BE49-F238E27FC236}">
                <a16:creationId xmlns:a16="http://schemas.microsoft.com/office/drawing/2014/main" id="{72D857EF-302E-C6DC-839A-95A88249EE46}"/>
              </a:ext>
            </a:extLst>
          </p:cNvPr>
          <p:cNvPicPr>
            <a:picLocks noChangeAspect="1"/>
          </p:cNvPicPr>
          <p:nvPr/>
        </p:nvPicPr>
        <p:blipFill>
          <a:blip r:embed="rId3"/>
          <a:stretch>
            <a:fillRect/>
          </a:stretch>
        </p:blipFill>
        <p:spPr>
          <a:xfrm>
            <a:off x="8714446" y="111522"/>
            <a:ext cx="3275585" cy="1832768"/>
          </a:xfrm>
          <a:prstGeom prst="rect">
            <a:avLst/>
          </a:prstGeom>
        </p:spPr>
      </p:pic>
      <p:pic>
        <p:nvPicPr>
          <p:cNvPr id="6" name="Picture 5">
            <a:extLst>
              <a:ext uri="{FF2B5EF4-FFF2-40B4-BE49-F238E27FC236}">
                <a16:creationId xmlns:a16="http://schemas.microsoft.com/office/drawing/2014/main" id="{30E58E72-29F6-702F-F040-0B8A2F313AB4}"/>
              </a:ext>
            </a:extLst>
          </p:cNvPr>
          <p:cNvPicPr>
            <a:picLocks noChangeAspect="1"/>
          </p:cNvPicPr>
          <p:nvPr/>
        </p:nvPicPr>
        <p:blipFill>
          <a:blip r:embed="rId4"/>
          <a:stretch>
            <a:fillRect/>
          </a:stretch>
        </p:blipFill>
        <p:spPr>
          <a:xfrm>
            <a:off x="4088934" y="4902268"/>
            <a:ext cx="3689109" cy="1767161"/>
          </a:xfrm>
          <a:prstGeom prst="rect">
            <a:avLst/>
          </a:prstGeom>
        </p:spPr>
      </p:pic>
    </p:spTree>
    <p:extLst>
      <p:ext uri="{BB962C8B-B14F-4D97-AF65-F5344CB8AC3E}">
        <p14:creationId xmlns:p14="http://schemas.microsoft.com/office/powerpoint/2010/main" val="886949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56117-1976-629C-44E5-EB5FDBAA68F0}"/>
              </a:ext>
            </a:extLst>
          </p:cNvPr>
          <p:cNvSpPr>
            <a:spLocks noGrp="1"/>
          </p:cNvSpPr>
          <p:nvPr>
            <p:ph type="title"/>
          </p:nvPr>
        </p:nvSpPr>
        <p:spPr/>
        <p:txBody>
          <a:bodyPr/>
          <a:lstStyle/>
          <a:p>
            <a:r>
              <a:rPr lang="en-US" dirty="0">
                <a:latin typeface="Comic Sans MS" panose="030F0902030302020204" pitchFamily="66" charset="0"/>
              </a:rPr>
              <a:t>Lunchtime</a:t>
            </a:r>
          </a:p>
        </p:txBody>
      </p:sp>
      <p:sp>
        <p:nvSpPr>
          <p:cNvPr id="3" name="Content Placeholder 2">
            <a:extLst>
              <a:ext uri="{FF2B5EF4-FFF2-40B4-BE49-F238E27FC236}">
                <a16:creationId xmlns:a16="http://schemas.microsoft.com/office/drawing/2014/main" id="{7A4EBF42-36B5-757A-1FFF-E20E4D1D97D9}"/>
              </a:ext>
            </a:extLst>
          </p:cNvPr>
          <p:cNvSpPr>
            <a:spLocks noGrp="1"/>
          </p:cNvSpPr>
          <p:nvPr>
            <p:ph idx="1"/>
          </p:nvPr>
        </p:nvSpPr>
        <p:spPr>
          <a:xfrm>
            <a:off x="604025" y="2141538"/>
            <a:ext cx="10515600" cy="2553126"/>
          </a:xfrm>
        </p:spPr>
        <p:txBody>
          <a:bodyPr>
            <a:norm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Lunchtime begins at 12.15.  Sea Lion class go outside to play until their class is called in for lunch.  They then return to the playground until the end of lunchtime at 1.15pm.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children return to their classroom for a drink before the afternoon session begins.</a:t>
            </a:r>
          </a:p>
          <a:p>
            <a:pPr marL="0" indent="0">
              <a:buNone/>
            </a:pPr>
            <a:endParaRPr lang="en-US" dirty="0"/>
          </a:p>
        </p:txBody>
      </p:sp>
      <p:pic>
        <p:nvPicPr>
          <p:cNvPr id="4" name="Picture 3">
            <a:extLst>
              <a:ext uri="{FF2B5EF4-FFF2-40B4-BE49-F238E27FC236}">
                <a16:creationId xmlns:a16="http://schemas.microsoft.com/office/drawing/2014/main" id="{72D857EF-302E-C6DC-839A-95A88249EE46}"/>
              </a:ext>
            </a:extLst>
          </p:cNvPr>
          <p:cNvPicPr>
            <a:picLocks noChangeAspect="1"/>
          </p:cNvPicPr>
          <p:nvPr/>
        </p:nvPicPr>
        <p:blipFill>
          <a:blip r:embed="rId3"/>
          <a:stretch>
            <a:fillRect/>
          </a:stretch>
        </p:blipFill>
        <p:spPr>
          <a:xfrm>
            <a:off x="8692144" y="111522"/>
            <a:ext cx="3275585" cy="1832768"/>
          </a:xfrm>
          <a:prstGeom prst="rect">
            <a:avLst/>
          </a:prstGeom>
        </p:spPr>
      </p:pic>
      <p:pic>
        <p:nvPicPr>
          <p:cNvPr id="5" name="Picture 4">
            <a:extLst>
              <a:ext uri="{FF2B5EF4-FFF2-40B4-BE49-F238E27FC236}">
                <a16:creationId xmlns:a16="http://schemas.microsoft.com/office/drawing/2014/main" id="{DD69EE50-CE4B-A9DC-B08A-EA55992DBDD1}"/>
              </a:ext>
            </a:extLst>
          </p:cNvPr>
          <p:cNvPicPr>
            <a:picLocks noChangeAspect="1"/>
          </p:cNvPicPr>
          <p:nvPr/>
        </p:nvPicPr>
        <p:blipFill>
          <a:blip r:embed="rId4"/>
          <a:stretch>
            <a:fillRect/>
          </a:stretch>
        </p:blipFill>
        <p:spPr>
          <a:xfrm>
            <a:off x="3754245" y="4891912"/>
            <a:ext cx="3382536" cy="1809587"/>
          </a:xfrm>
          <a:prstGeom prst="rect">
            <a:avLst/>
          </a:prstGeom>
        </p:spPr>
      </p:pic>
    </p:spTree>
    <p:extLst>
      <p:ext uri="{BB962C8B-B14F-4D97-AF65-F5344CB8AC3E}">
        <p14:creationId xmlns:p14="http://schemas.microsoft.com/office/powerpoint/2010/main" val="2749709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56117-1976-629C-44E5-EB5FDBAA68F0}"/>
              </a:ext>
            </a:extLst>
          </p:cNvPr>
          <p:cNvSpPr>
            <a:spLocks noGrp="1"/>
          </p:cNvSpPr>
          <p:nvPr>
            <p:ph type="title"/>
          </p:nvPr>
        </p:nvSpPr>
        <p:spPr>
          <a:xfrm>
            <a:off x="201969" y="111522"/>
            <a:ext cx="10515600" cy="1325563"/>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Afternoon Routine</a:t>
            </a: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A4EBF42-36B5-757A-1FFF-E20E4D1D97D9}"/>
              </a:ext>
            </a:extLst>
          </p:cNvPr>
          <p:cNvSpPr>
            <a:spLocks noGrp="1"/>
          </p:cNvSpPr>
          <p:nvPr>
            <p:ph idx="1"/>
          </p:nvPr>
        </p:nvSpPr>
        <p:spPr>
          <a:xfrm>
            <a:off x="485775" y="1437085"/>
            <a:ext cx="7743825" cy="3199896"/>
          </a:xfrm>
        </p:spPr>
        <p:txBody>
          <a:bodyPr>
            <a:norm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afternoon finishes with an assembly at 2.55, and the school day ends at 3:20pm.</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children are brought to the door underneath the canopy to be collected by their parents.</a:t>
            </a:r>
          </a:p>
          <a:p>
            <a:pPr marL="0" indent="0">
              <a:buNone/>
            </a:pPr>
            <a:endParaRPr lang="en-US" dirty="0"/>
          </a:p>
        </p:txBody>
      </p:sp>
      <p:pic>
        <p:nvPicPr>
          <p:cNvPr id="4" name="Picture 3">
            <a:extLst>
              <a:ext uri="{FF2B5EF4-FFF2-40B4-BE49-F238E27FC236}">
                <a16:creationId xmlns:a16="http://schemas.microsoft.com/office/drawing/2014/main" id="{72D857EF-302E-C6DC-839A-95A88249EE46}"/>
              </a:ext>
            </a:extLst>
          </p:cNvPr>
          <p:cNvPicPr>
            <a:picLocks noChangeAspect="1"/>
          </p:cNvPicPr>
          <p:nvPr/>
        </p:nvPicPr>
        <p:blipFill>
          <a:blip r:embed="rId3"/>
          <a:stretch>
            <a:fillRect/>
          </a:stretch>
        </p:blipFill>
        <p:spPr>
          <a:xfrm>
            <a:off x="8685968" y="189581"/>
            <a:ext cx="3275585" cy="1832768"/>
          </a:xfrm>
          <a:prstGeom prst="rect">
            <a:avLst/>
          </a:prstGeom>
        </p:spPr>
      </p:pic>
      <p:pic>
        <p:nvPicPr>
          <p:cNvPr id="6" name="Picture 5">
            <a:extLst>
              <a:ext uri="{FF2B5EF4-FFF2-40B4-BE49-F238E27FC236}">
                <a16:creationId xmlns:a16="http://schemas.microsoft.com/office/drawing/2014/main" id="{EAA21126-38CE-82E7-AAC7-19F247CBCFB5}"/>
              </a:ext>
            </a:extLst>
          </p:cNvPr>
          <p:cNvPicPr>
            <a:picLocks noChangeAspect="1"/>
          </p:cNvPicPr>
          <p:nvPr/>
        </p:nvPicPr>
        <p:blipFill>
          <a:blip r:embed="rId4"/>
          <a:stretch>
            <a:fillRect/>
          </a:stretch>
        </p:blipFill>
        <p:spPr>
          <a:xfrm>
            <a:off x="302330" y="4551542"/>
            <a:ext cx="3154548" cy="1949609"/>
          </a:xfrm>
          <a:prstGeom prst="rect">
            <a:avLst/>
          </a:prstGeom>
        </p:spPr>
      </p:pic>
      <p:sp>
        <p:nvSpPr>
          <p:cNvPr id="7" name="TextBox 6">
            <a:extLst>
              <a:ext uri="{FF2B5EF4-FFF2-40B4-BE49-F238E27FC236}">
                <a16:creationId xmlns:a16="http://schemas.microsoft.com/office/drawing/2014/main" id="{0221FA98-7572-B4FF-8C30-D21C88D438EB}"/>
              </a:ext>
            </a:extLst>
          </p:cNvPr>
          <p:cNvSpPr txBox="1"/>
          <p:nvPr/>
        </p:nvSpPr>
        <p:spPr>
          <a:xfrm>
            <a:off x="4189987" y="4190777"/>
            <a:ext cx="7446458" cy="2159566"/>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Your child can be collected when the parent or carer can be clearly seen.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If someone else is collecting your child, please let the school office know well in advance.</a:t>
            </a:r>
          </a:p>
        </p:txBody>
      </p:sp>
    </p:spTree>
    <p:extLst>
      <p:ext uri="{BB962C8B-B14F-4D97-AF65-F5344CB8AC3E}">
        <p14:creationId xmlns:p14="http://schemas.microsoft.com/office/powerpoint/2010/main" val="3891381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56117-1976-629C-44E5-EB5FDBAA68F0}"/>
              </a:ext>
            </a:extLst>
          </p:cNvPr>
          <p:cNvSpPr>
            <a:spLocks noGrp="1"/>
          </p:cNvSpPr>
          <p:nvPr>
            <p:ph type="title"/>
          </p:nvPr>
        </p:nvSpPr>
        <p:spPr>
          <a:xfrm>
            <a:off x="201969" y="-35962"/>
            <a:ext cx="10314038" cy="85407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latin typeface="Comic Sans MS" panose="030F0702030302020204" pitchFamily="66" charset="0"/>
                <a:ea typeface="+mn-ea"/>
                <a:cs typeface="+mn-cs"/>
              </a:rPr>
              <a:t>Autumn Term </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Timetable </a:t>
            </a: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2D857EF-302E-C6DC-839A-95A88249EE46}"/>
              </a:ext>
            </a:extLst>
          </p:cNvPr>
          <p:cNvPicPr>
            <a:picLocks noChangeAspect="1"/>
          </p:cNvPicPr>
          <p:nvPr/>
        </p:nvPicPr>
        <p:blipFill>
          <a:blip r:embed="rId3"/>
          <a:stretch>
            <a:fillRect/>
          </a:stretch>
        </p:blipFill>
        <p:spPr>
          <a:xfrm>
            <a:off x="9303879" y="111522"/>
            <a:ext cx="2686152" cy="1502966"/>
          </a:xfrm>
          <a:prstGeom prst="rect">
            <a:avLst/>
          </a:prstGeom>
        </p:spPr>
      </p:pic>
      <p:sp>
        <p:nvSpPr>
          <p:cNvPr id="14" name="TextBox 13">
            <a:extLst>
              <a:ext uri="{FF2B5EF4-FFF2-40B4-BE49-F238E27FC236}">
                <a16:creationId xmlns:a16="http://schemas.microsoft.com/office/drawing/2014/main" id="{954D186E-55EC-C940-9C33-C79B2844622F}"/>
              </a:ext>
            </a:extLst>
          </p:cNvPr>
          <p:cNvSpPr txBox="1"/>
          <p:nvPr/>
        </p:nvSpPr>
        <p:spPr>
          <a:xfrm>
            <a:off x="9576213" y="2899396"/>
            <a:ext cx="2413818" cy="3046988"/>
          </a:xfrm>
          <a:prstGeom prst="rect">
            <a:avLst/>
          </a:prstGeom>
          <a:noFill/>
        </p:spPr>
        <p:txBody>
          <a:bodyPr wrap="square" rtlCol="0">
            <a:spAutoFit/>
          </a:bodyPr>
          <a:lstStyle/>
          <a:p>
            <a:r>
              <a:rPr lang="en-US" sz="2400" dirty="0">
                <a:latin typeface="Comic Sans MS" panose="030F0902030302020204" pitchFamily="66" charset="0"/>
              </a:rPr>
              <a:t>Spelling Test Monday AM</a:t>
            </a:r>
          </a:p>
          <a:p>
            <a:endParaRPr lang="en-US" sz="2400" dirty="0">
              <a:latin typeface="Comic Sans MS" panose="030F0902030302020204" pitchFamily="66" charset="0"/>
            </a:endParaRPr>
          </a:p>
          <a:p>
            <a:r>
              <a:rPr lang="en-US" sz="2400" dirty="0">
                <a:latin typeface="Comic Sans MS" panose="030F0902030302020204" pitchFamily="66" charset="0"/>
              </a:rPr>
              <a:t>PE Tuesday &amp; Wednesday</a:t>
            </a:r>
          </a:p>
          <a:p>
            <a:endParaRPr lang="en-US" sz="2400" dirty="0">
              <a:latin typeface="Comic Sans MS" panose="030F0902030302020204" pitchFamily="66" charset="0"/>
            </a:endParaRPr>
          </a:p>
          <a:p>
            <a:r>
              <a:rPr lang="en-US" sz="2400" dirty="0">
                <a:latin typeface="Comic Sans MS" panose="030F0902030302020204" pitchFamily="66" charset="0"/>
              </a:rPr>
              <a:t>Library on Friday</a:t>
            </a:r>
          </a:p>
        </p:txBody>
      </p:sp>
      <p:pic>
        <p:nvPicPr>
          <p:cNvPr id="3" name="Picture 2">
            <a:extLst>
              <a:ext uri="{FF2B5EF4-FFF2-40B4-BE49-F238E27FC236}">
                <a16:creationId xmlns:a16="http://schemas.microsoft.com/office/drawing/2014/main" id="{AEAA5ABF-95AA-63AE-CE97-752E9AC3692B}"/>
              </a:ext>
            </a:extLst>
          </p:cNvPr>
          <p:cNvPicPr>
            <a:picLocks noChangeAspect="1"/>
          </p:cNvPicPr>
          <p:nvPr/>
        </p:nvPicPr>
        <p:blipFill>
          <a:blip r:embed="rId4"/>
          <a:stretch>
            <a:fillRect/>
          </a:stretch>
        </p:blipFill>
        <p:spPr>
          <a:xfrm>
            <a:off x="329789" y="738250"/>
            <a:ext cx="8683582" cy="6012388"/>
          </a:xfrm>
          <a:prstGeom prst="rect">
            <a:avLst/>
          </a:prstGeom>
        </p:spPr>
      </p:pic>
    </p:spTree>
    <p:extLst>
      <p:ext uri="{BB962C8B-B14F-4D97-AF65-F5344CB8AC3E}">
        <p14:creationId xmlns:p14="http://schemas.microsoft.com/office/powerpoint/2010/main" val="4012615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507F59-6942-0231-1AAD-2896B083D559}"/>
              </a:ext>
            </a:extLst>
          </p:cNvPr>
          <p:cNvPicPr>
            <a:picLocks noChangeAspect="1"/>
          </p:cNvPicPr>
          <p:nvPr/>
        </p:nvPicPr>
        <p:blipFill>
          <a:blip r:embed="rId3"/>
          <a:stretch>
            <a:fillRect/>
          </a:stretch>
        </p:blipFill>
        <p:spPr>
          <a:xfrm>
            <a:off x="9048745" y="156116"/>
            <a:ext cx="2949616" cy="1650381"/>
          </a:xfrm>
          <a:prstGeom prst="rect">
            <a:avLst/>
          </a:prstGeom>
        </p:spPr>
      </p:pic>
      <p:pic>
        <p:nvPicPr>
          <p:cNvPr id="6" name="Picture 5">
            <a:extLst>
              <a:ext uri="{FF2B5EF4-FFF2-40B4-BE49-F238E27FC236}">
                <a16:creationId xmlns:a16="http://schemas.microsoft.com/office/drawing/2014/main" id="{2711B16B-D49D-B995-F08D-B04505A2E7DD}"/>
              </a:ext>
            </a:extLst>
          </p:cNvPr>
          <p:cNvPicPr>
            <a:picLocks noChangeAspect="1"/>
          </p:cNvPicPr>
          <p:nvPr/>
        </p:nvPicPr>
        <p:blipFill>
          <a:blip r:embed="rId4"/>
          <a:stretch>
            <a:fillRect/>
          </a:stretch>
        </p:blipFill>
        <p:spPr>
          <a:xfrm>
            <a:off x="193640" y="1568290"/>
            <a:ext cx="7650872" cy="1860710"/>
          </a:xfrm>
          <a:prstGeom prst="rect">
            <a:avLst/>
          </a:prstGeom>
        </p:spPr>
      </p:pic>
      <p:pic>
        <p:nvPicPr>
          <p:cNvPr id="7" name="Picture 6">
            <a:extLst>
              <a:ext uri="{FF2B5EF4-FFF2-40B4-BE49-F238E27FC236}">
                <a16:creationId xmlns:a16="http://schemas.microsoft.com/office/drawing/2014/main" id="{A1D98FC8-95F8-1A43-3659-326ED2FF1EB9}"/>
              </a:ext>
            </a:extLst>
          </p:cNvPr>
          <p:cNvPicPr>
            <a:picLocks noChangeAspect="1"/>
          </p:cNvPicPr>
          <p:nvPr/>
        </p:nvPicPr>
        <p:blipFill>
          <a:blip r:embed="rId5"/>
          <a:stretch>
            <a:fillRect/>
          </a:stretch>
        </p:blipFill>
        <p:spPr>
          <a:xfrm>
            <a:off x="193639" y="3429000"/>
            <a:ext cx="7650873" cy="3282282"/>
          </a:xfrm>
          <a:prstGeom prst="rect">
            <a:avLst/>
          </a:prstGeom>
        </p:spPr>
      </p:pic>
      <p:sp>
        <p:nvSpPr>
          <p:cNvPr id="2" name="TextBox 1">
            <a:extLst>
              <a:ext uri="{FF2B5EF4-FFF2-40B4-BE49-F238E27FC236}">
                <a16:creationId xmlns:a16="http://schemas.microsoft.com/office/drawing/2014/main" id="{0880BAD3-3029-8778-01A7-E3235985060C}"/>
              </a:ext>
            </a:extLst>
          </p:cNvPr>
          <p:cNvSpPr txBox="1"/>
          <p:nvPr/>
        </p:nvSpPr>
        <p:spPr>
          <a:xfrm>
            <a:off x="95875" y="278780"/>
            <a:ext cx="835075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Our Maths Long Term Plan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help your children by helping them to learn their tables by heart up to 12x12.  </a:t>
            </a:r>
            <a:endParaRPr lang="en-US" dirty="0"/>
          </a:p>
        </p:txBody>
      </p:sp>
      <p:sp>
        <p:nvSpPr>
          <p:cNvPr id="9" name="TextBox 8">
            <a:extLst>
              <a:ext uri="{FF2B5EF4-FFF2-40B4-BE49-F238E27FC236}">
                <a16:creationId xmlns:a16="http://schemas.microsoft.com/office/drawing/2014/main" id="{C3E28C69-ECE5-0C26-A57F-64AE26D9C719}"/>
              </a:ext>
            </a:extLst>
          </p:cNvPr>
          <p:cNvSpPr txBox="1"/>
          <p:nvPr/>
        </p:nvSpPr>
        <p:spPr>
          <a:xfrm>
            <a:off x="8446629" y="2276850"/>
            <a:ext cx="3239849"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children also need to know number bonds within 10, 20 and 100 and related facts</a:t>
            </a:r>
            <a:r>
              <a:rPr lang="en-GB" dirty="0">
                <a:solidFill>
                  <a:prstClr val="black"/>
                </a:solidFill>
                <a:latin typeface="Comic Sans MS" panose="030F0702030302020204" pitchFamily="66" charset="0"/>
              </a:rPr>
              <a:t>. </a:t>
            </a: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1" name="TextBox 10">
            <a:extLst>
              <a:ext uri="{FF2B5EF4-FFF2-40B4-BE49-F238E27FC236}">
                <a16:creationId xmlns:a16="http://schemas.microsoft.com/office/drawing/2014/main" id="{8C17DE07-D945-E0BE-9589-29FA73462CE7}"/>
              </a:ext>
            </a:extLst>
          </p:cNvPr>
          <p:cNvSpPr txBox="1"/>
          <p:nvPr/>
        </p:nvSpPr>
        <p:spPr>
          <a:xfrm>
            <a:off x="8334030" y="3716898"/>
            <a:ext cx="2917550" cy="286232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For example: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4 + 6 = 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40 + 60 = 100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400 + 600 = 1,000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7 + 8 = 15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70 + 80 = 150</a:t>
            </a:r>
            <a:endParaRPr lang="en-GB" dirty="0">
              <a:solidFill>
                <a:prstClr val="black"/>
              </a:solidFill>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700 + 800 = 1, 500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025908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84C6C84-9B02-4E78-9E38-C6C3AAB48957}"/>
              </a:ext>
            </a:extLst>
          </p:cNvPr>
          <p:cNvSpPr txBox="1"/>
          <p:nvPr/>
        </p:nvSpPr>
        <p:spPr>
          <a:xfrm>
            <a:off x="201420" y="92075"/>
            <a:ext cx="7901180"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Our English Long-Term Plan</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2" name="Picture 1" descr="A seal swimming under water&#10;&#10;Description automatically generated">
            <a:extLst>
              <a:ext uri="{FF2B5EF4-FFF2-40B4-BE49-F238E27FC236}">
                <a16:creationId xmlns:a16="http://schemas.microsoft.com/office/drawing/2014/main" id="{892A45D9-2299-0F4A-8435-CAB36C541969}"/>
              </a:ext>
            </a:extLst>
          </p:cNvPr>
          <p:cNvPicPr>
            <a:picLocks noChangeAspect="1"/>
          </p:cNvPicPr>
          <p:nvPr/>
        </p:nvPicPr>
        <p:blipFill>
          <a:blip r:embed="rId3"/>
          <a:stretch>
            <a:fillRect/>
          </a:stretch>
        </p:blipFill>
        <p:spPr>
          <a:xfrm>
            <a:off x="8814808" y="92075"/>
            <a:ext cx="3275585" cy="1832768"/>
          </a:xfrm>
          <a:prstGeom prst="rect">
            <a:avLst/>
          </a:prstGeom>
        </p:spPr>
      </p:pic>
      <p:pic>
        <p:nvPicPr>
          <p:cNvPr id="4" name="Picture 3">
            <a:extLst>
              <a:ext uri="{FF2B5EF4-FFF2-40B4-BE49-F238E27FC236}">
                <a16:creationId xmlns:a16="http://schemas.microsoft.com/office/drawing/2014/main" id="{4425767B-B8C5-4D17-3AE3-AD2BFC3ADF37}"/>
              </a:ext>
            </a:extLst>
          </p:cNvPr>
          <p:cNvPicPr>
            <a:picLocks noChangeAspect="1"/>
          </p:cNvPicPr>
          <p:nvPr/>
        </p:nvPicPr>
        <p:blipFill>
          <a:blip r:embed="rId4"/>
          <a:stretch>
            <a:fillRect/>
          </a:stretch>
        </p:blipFill>
        <p:spPr>
          <a:xfrm>
            <a:off x="163556" y="2246006"/>
            <a:ext cx="11864888" cy="3583294"/>
          </a:xfrm>
          <a:prstGeom prst="rect">
            <a:avLst/>
          </a:prstGeom>
        </p:spPr>
      </p:pic>
    </p:spTree>
    <p:extLst>
      <p:ext uri="{BB962C8B-B14F-4D97-AF65-F5344CB8AC3E}">
        <p14:creationId xmlns:p14="http://schemas.microsoft.com/office/powerpoint/2010/main" val="778684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B5A780AB-F270-4C1B-8AFC-7A933AFAA899}"/>
              </a:ext>
            </a:extLst>
          </p:cNvPr>
          <p:cNvSpPr txBox="1">
            <a:spLocks/>
          </p:cNvSpPr>
          <p:nvPr/>
        </p:nvSpPr>
        <p:spPr>
          <a:xfrm>
            <a:off x="627166" y="1027906"/>
            <a:ext cx="7386534" cy="552529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Children will be given 3 reading books each Friday.  If they finish all 3 books before the next Friday, they can ask for a new one.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Children should bring their reading books and records in each day.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will try to hear your child read as often as possible.  </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try to read at home with your child at least 4 times weekly. Please talk about the story and ask them questions to check their understanding.</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Children will also take home a school library book once a week.</a:t>
            </a:r>
          </a:p>
        </p:txBody>
      </p:sp>
      <p:pic>
        <p:nvPicPr>
          <p:cNvPr id="2" name="Picture 1">
            <a:extLst>
              <a:ext uri="{FF2B5EF4-FFF2-40B4-BE49-F238E27FC236}">
                <a16:creationId xmlns:a16="http://schemas.microsoft.com/office/drawing/2014/main" id="{6048597B-5339-3F5C-8AFA-9641622FAA33}"/>
              </a:ext>
            </a:extLst>
          </p:cNvPr>
          <p:cNvPicPr>
            <a:picLocks noChangeAspect="1"/>
          </p:cNvPicPr>
          <p:nvPr/>
        </p:nvPicPr>
        <p:blipFill>
          <a:blip r:embed="rId3"/>
          <a:stretch>
            <a:fillRect/>
          </a:stretch>
        </p:blipFill>
        <p:spPr>
          <a:xfrm>
            <a:off x="8714446" y="111522"/>
            <a:ext cx="3275585" cy="1832768"/>
          </a:xfrm>
          <a:prstGeom prst="rect">
            <a:avLst/>
          </a:prstGeom>
        </p:spPr>
      </p:pic>
      <p:pic>
        <p:nvPicPr>
          <p:cNvPr id="4098" name="Picture 2">
            <a:extLst>
              <a:ext uri="{FF2B5EF4-FFF2-40B4-BE49-F238E27FC236}">
                <a16:creationId xmlns:a16="http://schemas.microsoft.com/office/drawing/2014/main" id="{C41FAC23-DE42-7E8D-0EFC-3784910626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3246256"/>
            <a:ext cx="2628900" cy="3170144"/>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5136D7B8-5835-AF4E-4E0E-ED1BD4D8DA54}"/>
              </a:ext>
            </a:extLst>
          </p:cNvPr>
          <p:cNvSpPr txBox="1">
            <a:spLocks/>
          </p:cNvSpPr>
          <p:nvPr/>
        </p:nvSpPr>
        <p:spPr>
          <a:xfrm>
            <a:off x="201969" y="11152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dirty="0">
                <a:solidFill>
                  <a:prstClr val="black"/>
                </a:solidFill>
                <a:latin typeface="Comic Sans MS" panose="030F0702030302020204" pitchFamily="66" charset="0"/>
                <a:ea typeface="+mn-ea"/>
                <a:cs typeface="+mn-cs"/>
              </a:rPr>
              <a:t>Reading</a:t>
            </a:r>
            <a:endParaRPr lang="en-GB" dirty="0">
              <a:solidFill>
                <a:prstClr val="black"/>
              </a:solidFill>
              <a:latin typeface="Calibri" panose="020F0502020204030204"/>
              <a:ea typeface="+mn-ea"/>
              <a:cs typeface="+mn-cs"/>
            </a:endParaRPr>
          </a:p>
        </p:txBody>
      </p:sp>
    </p:spTree>
    <p:extLst>
      <p:ext uri="{BB962C8B-B14F-4D97-AF65-F5344CB8AC3E}">
        <p14:creationId xmlns:p14="http://schemas.microsoft.com/office/powerpoint/2010/main" val="314800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691AB5-DC54-15C3-9B58-00E27340DEF2}"/>
              </a:ext>
            </a:extLst>
          </p:cNvPr>
          <p:cNvPicPr>
            <a:picLocks noChangeAspect="1"/>
          </p:cNvPicPr>
          <p:nvPr/>
        </p:nvPicPr>
        <p:blipFill>
          <a:blip r:embed="rId3"/>
          <a:stretch>
            <a:fillRect/>
          </a:stretch>
        </p:blipFill>
        <p:spPr>
          <a:xfrm>
            <a:off x="8714446" y="200422"/>
            <a:ext cx="3275585" cy="1832768"/>
          </a:xfrm>
          <a:prstGeom prst="rect">
            <a:avLst/>
          </a:prstGeom>
        </p:spPr>
      </p:pic>
      <p:pic>
        <p:nvPicPr>
          <p:cNvPr id="5122" name="Picture 2">
            <a:extLst>
              <a:ext uri="{FF2B5EF4-FFF2-40B4-BE49-F238E27FC236}">
                <a16:creationId xmlns:a16="http://schemas.microsoft.com/office/drawing/2014/main" id="{9EBB43FB-DA40-B3C3-9EFF-D7FA31EF4A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705" y="469106"/>
            <a:ext cx="6235700" cy="1295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D63B2D9-7D25-3C56-9396-09C55155540D}"/>
              </a:ext>
            </a:extLst>
          </p:cNvPr>
          <p:cNvSpPr txBox="1"/>
          <p:nvPr/>
        </p:nvSpPr>
        <p:spPr>
          <a:xfrm>
            <a:off x="571500" y="2491185"/>
            <a:ext cx="10782300" cy="3847207"/>
          </a:xfrm>
          <a:prstGeom prst="rect">
            <a:avLst/>
          </a:prstGeom>
          <a:noFill/>
        </p:spPr>
        <p:txBody>
          <a:bodyPr wrap="square" rtlCol="0">
            <a:spAutoFit/>
          </a:bodyPr>
          <a:lstStyle/>
          <a:p>
            <a:pPr marL="457200" indent="-457200">
              <a:buFont typeface="Arial" panose="020B0604020202020204" pitchFamily="34" charset="0"/>
              <a:buChar char="•"/>
              <a:defRPr/>
            </a:pPr>
            <a:r>
              <a:rPr lang="en-GB" sz="2400" dirty="0">
                <a:solidFill>
                  <a:prstClr val="black"/>
                </a:solidFill>
                <a:latin typeface="Comic Sans MS" panose="030F0702030302020204" pitchFamily="66" charset="0"/>
              </a:rPr>
              <a:t>Spellings lessons are taught on Mondays. </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Your child will bring home up to 10 </a:t>
            </a:r>
            <a:r>
              <a:rPr lang="en-GB" sz="2400" dirty="0">
                <a:solidFill>
                  <a:prstClr val="black"/>
                </a:solidFill>
                <a:latin typeface="Comic Sans MS" panose="030F0702030302020204" pitchFamily="66" charset="0"/>
              </a:rPr>
              <a:t>word</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 per week from that lesson.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help your child to learn them over the week, ready for their test the following Monday morning.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Using ‘look, cover, write’ or spelling out loud are good ways to practice. It might also be useful to ask your child to put each word into a sentence so they can use the word in context.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9" name="Title 8">
            <a:extLst>
              <a:ext uri="{FF2B5EF4-FFF2-40B4-BE49-F238E27FC236}">
                <a16:creationId xmlns:a16="http://schemas.microsoft.com/office/drawing/2014/main" id="{2551BA26-DAC4-158A-8433-DA9D28AA11CD}"/>
              </a:ext>
            </a:extLst>
          </p:cNvPr>
          <p:cNvSpPr>
            <a:spLocks noGrp="1"/>
          </p:cNvSpPr>
          <p:nvPr>
            <p:ph type="title"/>
          </p:nvPr>
        </p:nvSpPr>
        <p:spPr/>
        <p:txBody>
          <a:bodyPr/>
          <a:lstStyle/>
          <a:p>
            <a:r>
              <a:rPr lang="en-US" dirty="0"/>
              <a:t> </a:t>
            </a:r>
          </a:p>
        </p:txBody>
      </p:sp>
    </p:spTree>
    <p:extLst>
      <p:ext uri="{BB962C8B-B14F-4D97-AF65-F5344CB8AC3E}">
        <p14:creationId xmlns:p14="http://schemas.microsoft.com/office/powerpoint/2010/main" val="3243999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A4F1FCD-C593-4700-A93E-285F69830125}"/>
              </a:ext>
            </a:extLst>
          </p:cNvPr>
          <p:cNvSpPr txBox="1"/>
          <p:nvPr/>
        </p:nvSpPr>
        <p:spPr>
          <a:xfrm>
            <a:off x="795648" y="2566988"/>
            <a:ext cx="9426764" cy="33239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very much hope your child will enjoy their time in Sea Lion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If you have any further questions, please feel free to contact the school office or Mrs Whitton.</a:t>
            </a:r>
          </a:p>
        </p:txBody>
      </p:sp>
      <p:pic>
        <p:nvPicPr>
          <p:cNvPr id="2" name="Picture 1">
            <a:extLst>
              <a:ext uri="{FF2B5EF4-FFF2-40B4-BE49-F238E27FC236}">
                <a16:creationId xmlns:a16="http://schemas.microsoft.com/office/drawing/2014/main" id="{CD0E5F1F-575E-F4C6-911E-282DFA26E575}"/>
              </a:ext>
            </a:extLst>
          </p:cNvPr>
          <p:cNvPicPr>
            <a:picLocks noChangeAspect="1"/>
          </p:cNvPicPr>
          <p:nvPr/>
        </p:nvPicPr>
        <p:blipFill>
          <a:blip r:embed="rId3"/>
          <a:stretch>
            <a:fillRect/>
          </a:stretch>
        </p:blipFill>
        <p:spPr>
          <a:xfrm>
            <a:off x="8714446" y="200422"/>
            <a:ext cx="3275585" cy="1832768"/>
          </a:xfrm>
          <a:prstGeom prst="rect">
            <a:avLst/>
          </a:prstGeom>
        </p:spPr>
      </p:pic>
      <p:pic>
        <p:nvPicPr>
          <p:cNvPr id="6146" name="Picture 2">
            <a:extLst>
              <a:ext uri="{FF2B5EF4-FFF2-40B4-BE49-F238E27FC236}">
                <a16:creationId xmlns:a16="http://schemas.microsoft.com/office/drawing/2014/main" id="{E50F3811-6966-68A8-F281-160D59007E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800" y="489762"/>
            <a:ext cx="4724400"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956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TotalTime>
  <Words>553</Words>
  <Application>Microsoft Macintosh PowerPoint</Application>
  <PresentationFormat>Widescreen</PresentationFormat>
  <Paragraphs>63</Paragraphs>
  <Slides>11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Calibri</vt:lpstr>
      <vt:lpstr>Calibri Light</vt:lpstr>
      <vt:lpstr>Comic Sans MS</vt:lpstr>
      <vt:lpstr>Office Theme</vt:lpstr>
      <vt:lpstr>1_Office Theme</vt:lpstr>
      <vt:lpstr>Welcome to Sea Lion Class Langford Village Academy</vt:lpstr>
      <vt:lpstr>Who is in our Class?</vt:lpstr>
      <vt:lpstr>Morning Routine</vt:lpstr>
      <vt:lpstr>Lunchtime</vt:lpstr>
      <vt:lpstr>Afternoon Routine</vt:lpstr>
      <vt:lpstr>Autumn Term Timetable </vt:lpstr>
      <vt:lpstr>PowerPoint Presentation</vt:lpstr>
      <vt:lpstr>PowerPoint Presentation</vt:lpstr>
      <vt:lpstr>PowerPoint Presentation</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 Whitton</dc:creator>
  <cp:lastModifiedBy>Steph Whitton</cp:lastModifiedBy>
  <cp:revision>35</cp:revision>
  <dcterms:created xsi:type="dcterms:W3CDTF">2022-09-23T20:11:14Z</dcterms:created>
  <dcterms:modified xsi:type="dcterms:W3CDTF">2026-02-08T17:35:00Z</dcterms:modified>
</cp:coreProperties>
</file>