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61" r:id="rId7"/>
    <p:sldId id="262" r:id="rId8"/>
    <p:sldId id="263" r:id="rId9"/>
    <p:sldId id="264" r:id="rId10"/>
    <p:sldId id="267" r:id="rId11"/>
    <p:sldId id="268" r:id="rId12"/>
    <p:sldId id="269" r:id="rId13"/>
    <p:sldId id="270" r:id="rId14"/>
    <p:sldId id="271" r:id="rId15"/>
    <p:sldId id="272"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p:cViewPr varScale="1">
        <p:scale>
          <a:sx n="86" d="100"/>
          <a:sy n="86" d="100"/>
        </p:scale>
        <p:origin x="331"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62250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46175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7153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9B83E9-9D01-4224-8B29-62D838888612}"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2027598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9B83E9-9D01-4224-8B29-62D838888612}"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05651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9B83E9-9D01-4224-8B29-62D838888612}" type="datetimeFigureOut">
              <a:rPr lang="en-GB" smtClean="0"/>
              <a:t>29/09/2025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4561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B83E9-9D01-4224-8B29-62D838888612}" type="datetimeFigureOut">
              <a:rPr lang="en-GB" smtClean="0"/>
              <a:t>29/09/2025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73940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27611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80707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2544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96807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242262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4874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27185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35269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94839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6314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19B83E9-9D01-4224-8B29-62D838888612}" type="datetimeFigureOut">
              <a:rPr lang="en-GB" smtClean="0"/>
              <a:t>29/09/2025</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4368154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commons.wikimedia.org/wiki/File:Willow_tree_in_spring,_England.JPG"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427018" y="685799"/>
            <a:ext cx="9144000" cy="1970315"/>
          </a:xfrm>
        </p:spPr>
        <p:txBody>
          <a:bodyPr/>
          <a:lstStyle/>
          <a:p>
            <a:pPr algn="ctr"/>
            <a:r>
              <a:rPr lang="en-GB" dirty="0">
                <a:latin typeface="Comic Sans MS" panose="030F0702030302020204" pitchFamily="66" charset="0"/>
              </a:rPr>
              <a:t>Welcome to Seahorse Class  </a:t>
            </a:r>
            <a:br>
              <a:rPr lang="en-GB" dirty="0">
                <a:latin typeface="Comic Sans MS" panose="030F0702030302020204" pitchFamily="66" charset="0"/>
              </a:rPr>
            </a:br>
            <a:r>
              <a:rPr lang="en-GB" dirty="0">
                <a:latin typeface="Comic Sans MS" panose="030F0702030302020204" pitchFamily="66" charset="0"/>
              </a:rPr>
              <a:t>Year 1</a:t>
            </a:r>
          </a:p>
        </p:txBody>
      </p:sp>
      <p:sp>
        <p:nvSpPr>
          <p:cNvPr id="8" name="TextBox 7">
            <a:extLst>
              <a:ext uri="{FF2B5EF4-FFF2-40B4-BE49-F238E27FC236}">
                <a16:creationId xmlns:a16="http://schemas.microsoft.com/office/drawing/2014/main" id="{A3145D2B-3AB4-42C0-A0FD-323D34EED337}"/>
              </a:ext>
            </a:extLst>
          </p:cNvPr>
          <p:cNvSpPr txBox="1"/>
          <p:nvPr/>
        </p:nvSpPr>
        <p:spPr>
          <a:xfrm>
            <a:off x="958921" y="6858000"/>
            <a:ext cx="10274157" cy="230832"/>
          </a:xfrm>
          <a:prstGeom prst="rect">
            <a:avLst/>
          </a:prstGeom>
          <a:noFill/>
        </p:spPr>
        <p:txBody>
          <a:bodyPr wrap="square" rtlCol="0">
            <a:spAutoFit/>
          </a:bodyPr>
          <a:lstStyle/>
          <a:p>
            <a:r>
              <a:rPr lang="en-GB" sz="900">
                <a:hlinkClick r:id="rId2" tooltip="https://commons.wikimedia.org/wiki/File:Willow_tree_in_spring,_England.JPG"/>
              </a:rPr>
              <a:t>This Photo</a:t>
            </a:r>
            <a:r>
              <a:rPr lang="en-GB" sz="900"/>
              <a:t> by Unknown Author is licensed under </a:t>
            </a:r>
            <a:r>
              <a:rPr lang="en-GB" sz="900">
                <a:hlinkClick r:id="rId3" tooltip="https://creativecommons.org/licenses/by-sa/3.0/"/>
              </a:rPr>
              <a:t>CC BY-SA</a:t>
            </a:r>
            <a:endParaRPr lang="en-GB" sz="900"/>
          </a:p>
        </p:txBody>
      </p:sp>
      <p:pic>
        <p:nvPicPr>
          <p:cNvPr id="4" name="Picture 3"/>
          <p:cNvPicPr>
            <a:picLocks noChangeAspect="1"/>
          </p:cNvPicPr>
          <p:nvPr/>
        </p:nvPicPr>
        <p:blipFill>
          <a:blip r:embed="rId4"/>
          <a:stretch>
            <a:fillRect/>
          </a:stretch>
        </p:blipFill>
        <p:spPr>
          <a:xfrm>
            <a:off x="10394878" y="-28576"/>
            <a:ext cx="1676400" cy="1428750"/>
          </a:xfrm>
          <a:prstGeom prst="rect">
            <a:avLst/>
          </a:prstGeom>
        </p:spPr>
      </p:pic>
      <p:pic>
        <p:nvPicPr>
          <p:cNvPr id="2050" name="Picture 2" descr="Seahorse Fish Facts | Hippocampus - AZ Animals">
            <a:extLst>
              <a:ext uri="{FF2B5EF4-FFF2-40B4-BE49-F238E27FC236}">
                <a16:creationId xmlns:a16="http://schemas.microsoft.com/office/drawing/2014/main" id="{1AA7533B-FB56-4ECD-A3BE-90D6149339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1012" y="3174945"/>
            <a:ext cx="4929973" cy="2745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Who is in our classroom?</a:t>
            </a:r>
          </a:p>
        </p:txBody>
      </p:sp>
      <p:sp>
        <p:nvSpPr>
          <p:cNvPr id="7" name="TextBox 6"/>
          <p:cNvSpPr txBox="1"/>
          <p:nvPr/>
        </p:nvSpPr>
        <p:spPr>
          <a:xfrm>
            <a:off x="872357" y="4572000"/>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Beaumont</a:t>
            </a:r>
          </a:p>
          <a:p>
            <a:pPr algn="ctr"/>
            <a:r>
              <a:rPr lang="en-GB" sz="1000" b="1" dirty="0">
                <a:latin typeface="Arial" panose="020B0604020202020204" pitchFamily="34" charset="0"/>
                <a:cs typeface="Arial" panose="020B0604020202020204" pitchFamily="34" charset="0"/>
              </a:rPr>
              <a:t>Class Teacher</a:t>
            </a:r>
          </a:p>
          <a:p>
            <a:pPr algn="ctr"/>
            <a:r>
              <a:rPr lang="en-GB" sz="1000" b="1" dirty="0">
                <a:latin typeface="Arial" panose="020B0604020202020204" pitchFamily="34" charset="0"/>
                <a:cs typeface="Arial" panose="020B0604020202020204" pitchFamily="34" charset="0"/>
              </a:rPr>
              <a:t>Monday - Wednesday</a:t>
            </a:r>
          </a:p>
        </p:txBody>
      </p:sp>
      <p:sp>
        <p:nvSpPr>
          <p:cNvPr id="8" name="TextBox 7"/>
          <p:cNvSpPr txBox="1"/>
          <p:nvPr/>
        </p:nvSpPr>
        <p:spPr>
          <a:xfrm>
            <a:off x="8723114" y="4564237"/>
            <a:ext cx="1492076" cy="246221"/>
          </a:xfrm>
          <a:prstGeom prst="rect">
            <a:avLst/>
          </a:prstGeom>
          <a:noFill/>
        </p:spPr>
        <p:txBody>
          <a:bodyPr wrap="square" rtlCol="0">
            <a:spAutoFit/>
          </a:bodyPr>
          <a:lstStyle/>
          <a:p>
            <a:pPr algn="ctr"/>
            <a:endParaRPr lang="en-GB" sz="1000" b="1" dirty="0">
              <a:latin typeface="Arial" panose="020B0604020202020204" pitchFamily="34" charset="0"/>
              <a:cs typeface="Arial" panose="020B0604020202020204" pitchFamily="34" charset="0"/>
            </a:endParaRPr>
          </a:p>
        </p:txBody>
      </p:sp>
      <p:sp>
        <p:nvSpPr>
          <p:cNvPr id="9" name="TextBox 8"/>
          <p:cNvSpPr txBox="1"/>
          <p:nvPr/>
        </p:nvSpPr>
        <p:spPr>
          <a:xfrm>
            <a:off x="4795316" y="4533459"/>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Beal</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Monday - Tuesday </a:t>
            </a:r>
          </a:p>
        </p:txBody>
      </p:sp>
      <p:pic>
        <p:nvPicPr>
          <p:cNvPr id="5" name="Picture 4"/>
          <p:cNvPicPr>
            <a:picLocks noChangeAspect="1"/>
          </p:cNvPicPr>
          <p:nvPr/>
        </p:nvPicPr>
        <p:blipFill>
          <a:blip r:embed="rId2"/>
          <a:stretch>
            <a:fillRect/>
          </a:stretch>
        </p:blipFill>
        <p:spPr>
          <a:xfrm>
            <a:off x="10215190" y="-2722"/>
            <a:ext cx="1676400" cy="1428750"/>
          </a:xfrm>
          <a:prstGeom prst="rect">
            <a:avLst/>
          </a:prstGeom>
        </p:spPr>
      </p:pic>
      <p:sp>
        <p:nvSpPr>
          <p:cNvPr id="11" name="TextBox 10">
            <a:extLst>
              <a:ext uri="{FF2B5EF4-FFF2-40B4-BE49-F238E27FC236}">
                <a16:creationId xmlns:a16="http://schemas.microsoft.com/office/drawing/2014/main" id="{B2B9FC7A-5132-4EC4-9D18-A5A0889E8447}"/>
              </a:ext>
            </a:extLst>
          </p:cNvPr>
          <p:cNvSpPr txBox="1"/>
          <p:nvPr/>
        </p:nvSpPr>
        <p:spPr>
          <a:xfrm>
            <a:off x="6805537" y="4613358"/>
            <a:ext cx="1492076" cy="707886"/>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Wood</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Monday - Friday</a:t>
            </a:r>
          </a:p>
          <a:p>
            <a:pPr algn="ctr"/>
            <a:endParaRPr lang="en-GB" sz="1000" b="1" dirty="0">
              <a:latin typeface="Arial" panose="020B0604020202020204" pitchFamily="34" charset="0"/>
              <a:cs typeface="Arial" panose="020B0604020202020204" pitchFamily="34" charset="0"/>
            </a:endParaRPr>
          </a:p>
        </p:txBody>
      </p:sp>
      <p:pic>
        <p:nvPicPr>
          <p:cNvPr id="1028" name="Picture 4" descr="G:\Shared drives\LVA - Planning\Photos\Photographic Evidence\Staff Photos\Rachael W.JPG">
            <a:extLst>
              <a:ext uri="{FF2B5EF4-FFF2-40B4-BE49-F238E27FC236}">
                <a16:creationId xmlns:a16="http://schemas.microsoft.com/office/drawing/2014/main" id="{C3AE39A1-FE75-4B0F-8127-5EE664B6FF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637" y="2394011"/>
            <a:ext cx="1321976" cy="19892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Shared drives\LVA - Planning\Photos\Photographic Evidence\Staff Photos\BB.jpg">
            <a:extLst>
              <a:ext uri="{FF2B5EF4-FFF2-40B4-BE49-F238E27FC236}">
                <a16:creationId xmlns:a16="http://schemas.microsoft.com/office/drawing/2014/main" id="{E476DFF7-4B9B-4269-8B86-808A9CCA33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5490" y="2494259"/>
            <a:ext cx="1771728" cy="17887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Shared drives\LVA - Planning\Photos\Photographic Evidence\Staff Photos\Alex.JPG">
            <a:extLst>
              <a:ext uri="{FF2B5EF4-FFF2-40B4-BE49-F238E27FC236}">
                <a16:creationId xmlns:a16="http://schemas.microsoft.com/office/drawing/2014/main" id="{FDB77204-4FB5-4D3C-AEF3-CF770D5960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672893" y="2442019"/>
            <a:ext cx="1989436" cy="149207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ahorse Fish Facts | Hippocampus - AZ Animals">
            <a:extLst>
              <a:ext uri="{FF2B5EF4-FFF2-40B4-BE49-F238E27FC236}">
                <a16:creationId xmlns:a16="http://schemas.microsoft.com/office/drawing/2014/main" id="{033B1011-F83B-4573-8B70-1AACDF927D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258" y="189389"/>
            <a:ext cx="1875274" cy="104452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A7FDAE41-D14B-41E2-882E-9FE0EDDD60FB}"/>
              </a:ext>
            </a:extLst>
          </p:cNvPr>
          <p:cNvSpPr txBox="1"/>
          <p:nvPr/>
        </p:nvSpPr>
        <p:spPr>
          <a:xfrm>
            <a:off x="2722849" y="4610403"/>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A’Barrow</a:t>
            </a:r>
          </a:p>
          <a:p>
            <a:pPr algn="ctr"/>
            <a:r>
              <a:rPr lang="en-GB" sz="1000" b="1" dirty="0">
                <a:latin typeface="Arial" panose="020B0604020202020204" pitchFamily="34" charset="0"/>
                <a:cs typeface="Arial" panose="020B0604020202020204" pitchFamily="34" charset="0"/>
              </a:rPr>
              <a:t>Class Teacher</a:t>
            </a:r>
          </a:p>
          <a:p>
            <a:pPr algn="ctr"/>
            <a:r>
              <a:rPr lang="en-GB" sz="1000" b="1" dirty="0">
                <a:latin typeface="Arial" panose="020B0604020202020204" pitchFamily="34" charset="0"/>
                <a:cs typeface="Arial" panose="020B0604020202020204" pitchFamily="34" charset="0"/>
              </a:rPr>
              <a:t>Thursday – Friday </a:t>
            </a:r>
          </a:p>
        </p:txBody>
      </p:sp>
      <p:pic>
        <p:nvPicPr>
          <p:cNvPr id="4" name="Picture 3">
            <a:extLst>
              <a:ext uri="{FF2B5EF4-FFF2-40B4-BE49-F238E27FC236}">
                <a16:creationId xmlns:a16="http://schemas.microsoft.com/office/drawing/2014/main" id="{2417B2E6-9996-481A-B8C7-C57ADAFDACFF}"/>
              </a:ext>
            </a:extLst>
          </p:cNvPr>
          <p:cNvPicPr>
            <a:picLocks noChangeAspect="1"/>
          </p:cNvPicPr>
          <p:nvPr/>
        </p:nvPicPr>
        <p:blipFill>
          <a:blip r:embed="rId7"/>
          <a:stretch>
            <a:fillRect/>
          </a:stretch>
        </p:blipFill>
        <p:spPr>
          <a:xfrm>
            <a:off x="2722849" y="2193339"/>
            <a:ext cx="1505781" cy="2061606"/>
          </a:xfrm>
          <a:prstGeom prst="rect">
            <a:avLst/>
          </a:prstGeom>
        </p:spPr>
      </p:pic>
      <p:pic>
        <p:nvPicPr>
          <p:cNvPr id="3" name="Picture 2">
            <a:extLst>
              <a:ext uri="{FF2B5EF4-FFF2-40B4-BE49-F238E27FC236}">
                <a16:creationId xmlns:a16="http://schemas.microsoft.com/office/drawing/2014/main" id="{2BBF46A9-E4F7-49D7-AE5C-2FAA14FB55D3}"/>
              </a:ext>
            </a:extLst>
          </p:cNvPr>
          <p:cNvPicPr>
            <a:picLocks noChangeAspect="1"/>
          </p:cNvPicPr>
          <p:nvPr/>
        </p:nvPicPr>
        <p:blipFill>
          <a:blip r:embed="rId8"/>
          <a:stretch>
            <a:fillRect/>
          </a:stretch>
        </p:blipFill>
        <p:spPr>
          <a:xfrm>
            <a:off x="8994376" y="2384878"/>
            <a:ext cx="1220814" cy="1989260"/>
          </a:xfrm>
          <a:prstGeom prst="rect">
            <a:avLst/>
          </a:prstGeom>
        </p:spPr>
      </p:pic>
      <p:sp>
        <p:nvSpPr>
          <p:cNvPr id="15" name="TextBox 14">
            <a:extLst>
              <a:ext uri="{FF2B5EF4-FFF2-40B4-BE49-F238E27FC236}">
                <a16:creationId xmlns:a16="http://schemas.microsoft.com/office/drawing/2014/main" id="{EDD9B36E-4A88-4554-95FC-3582C1BE42BE}"/>
              </a:ext>
            </a:extLst>
          </p:cNvPr>
          <p:cNvSpPr txBox="1"/>
          <p:nvPr/>
        </p:nvSpPr>
        <p:spPr>
          <a:xfrm>
            <a:off x="8815758" y="4576608"/>
            <a:ext cx="1492076" cy="707886"/>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Crawford</a:t>
            </a:r>
          </a:p>
          <a:p>
            <a:pPr algn="ctr"/>
            <a:r>
              <a:rPr lang="en-GB" sz="1000" b="1" dirty="0">
                <a:latin typeface="Arial" panose="020B0604020202020204" pitchFamily="34" charset="0"/>
                <a:cs typeface="Arial" panose="020B0604020202020204" pitchFamily="34" charset="0"/>
              </a:rPr>
              <a:t>Teaching Assistant</a:t>
            </a:r>
          </a:p>
          <a:p>
            <a:pPr algn="ctr"/>
            <a:r>
              <a:rPr lang="en-GB" sz="1000" b="1" dirty="0">
                <a:latin typeface="Arial" panose="020B0604020202020204" pitchFamily="34" charset="0"/>
                <a:cs typeface="Arial" panose="020B0604020202020204" pitchFamily="34" charset="0"/>
              </a:rPr>
              <a:t>Wednesday</a:t>
            </a:r>
          </a:p>
          <a:p>
            <a:pPr algn="ctr"/>
            <a:endParaRPr lang="en-GB" sz="1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Timetable </a:t>
            </a:r>
          </a:p>
        </p:txBody>
      </p:sp>
      <p:pic>
        <p:nvPicPr>
          <p:cNvPr id="7" name="Picture 6"/>
          <p:cNvPicPr>
            <a:picLocks noChangeAspect="1"/>
          </p:cNvPicPr>
          <p:nvPr/>
        </p:nvPicPr>
        <p:blipFill>
          <a:blip r:embed="rId2"/>
          <a:stretch>
            <a:fillRect/>
          </a:stretch>
        </p:blipFill>
        <p:spPr>
          <a:xfrm>
            <a:off x="10179077" y="0"/>
            <a:ext cx="1676400" cy="1428750"/>
          </a:xfrm>
          <a:prstGeom prst="rect">
            <a:avLst/>
          </a:prstGeom>
        </p:spPr>
      </p:pic>
      <p:pic>
        <p:nvPicPr>
          <p:cNvPr id="8" name="Picture 10" descr="Seahorse Fish Facts | Hippocampus - AZ Animals">
            <a:extLst>
              <a:ext uri="{FF2B5EF4-FFF2-40B4-BE49-F238E27FC236}">
                <a16:creationId xmlns:a16="http://schemas.microsoft.com/office/drawing/2014/main" id="{ED87C77C-CE09-4071-82DE-0689402E73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693" y="192111"/>
            <a:ext cx="1875274" cy="10445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33975BA-A9BD-4AB9-8F29-858BA4BA44FD}"/>
              </a:ext>
            </a:extLst>
          </p:cNvPr>
          <p:cNvPicPr>
            <a:picLocks noChangeAspect="1"/>
          </p:cNvPicPr>
          <p:nvPr/>
        </p:nvPicPr>
        <p:blipFill>
          <a:blip r:embed="rId4"/>
          <a:stretch>
            <a:fillRect/>
          </a:stretch>
        </p:blipFill>
        <p:spPr>
          <a:xfrm>
            <a:off x="2011967" y="1236639"/>
            <a:ext cx="7654725" cy="5047448"/>
          </a:xfrm>
          <a:prstGeom prst="rect">
            <a:avLst/>
          </a:prstGeom>
        </p:spPr>
      </p:pic>
    </p:spTree>
    <p:extLst>
      <p:ext uri="{BB962C8B-B14F-4D97-AF65-F5344CB8AC3E}">
        <p14:creationId xmlns:p14="http://schemas.microsoft.com/office/powerpoint/2010/main" val="9246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61146"/>
            <a:ext cx="11137392" cy="4355605"/>
          </a:xfrm>
        </p:spPr>
        <p:txBody>
          <a:bodyPr>
            <a:normAutofit/>
          </a:bodyPr>
          <a:lstStyle/>
          <a:p>
            <a:pPr algn="ctr"/>
            <a:r>
              <a:rPr lang="en-GB" sz="4400" u="sng" dirty="0">
                <a:latin typeface="Comic Sans MS" panose="030F0702030302020204" pitchFamily="66" charset="0"/>
              </a:rPr>
              <a:t>Seahorse Class Timetable</a:t>
            </a:r>
          </a:p>
          <a:p>
            <a:r>
              <a:rPr lang="en-GB" sz="4400" b="1" cap="none" dirty="0">
                <a:latin typeface="Comic Sans MS" panose="030F0702030302020204" pitchFamily="66" charset="0"/>
              </a:rPr>
              <a:t>PE</a:t>
            </a:r>
            <a:r>
              <a:rPr lang="en-GB" sz="4400" cap="none" dirty="0">
                <a:latin typeface="Comic Sans MS" panose="030F0702030302020204" pitchFamily="66" charset="0"/>
              </a:rPr>
              <a:t> – Monday and Thursday</a:t>
            </a:r>
          </a:p>
          <a:p>
            <a:r>
              <a:rPr lang="en-GB" sz="4400" b="1" cap="none" dirty="0">
                <a:latin typeface="Comic Sans MS" panose="030F0702030302020204" pitchFamily="66" charset="0"/>
              </a:rPr>
              <a:t>Library</a:t>
            </a:r>
            <a:r>
              <a:rPr lang="en-GB" sz="4400" cap="none" dirty="0">
                <a:latin typeface="Comic Sans MS" panose="030F0702030302020204" pitchFamily="66" charset="0"/>
              </a:rPr>
              <a:t> - Tuesday</a:t>
            </a:r>
          </a:p>
          <a:p>
            <a:r>
              <a:rPr lang="en-GB" sz="4400" b="1" cap="none" dirty="0">
                <a:latin typeface="Comic Sans MS" panose="030F0702030302020204" pitchFamily="66" charset="0"/>
              </a:rPr>
              <a:t>Book change- </a:t>
            </a:r>
            <a:r>
              <a:rPr lang="en-GB" sz="4400" cap="none" dirty="0">
                <a:latin typeface="Comic Sans MS" panose="030F0702030302020204" pitchFamily="66" charset="0"/>
              </a:rPr>
              <a:t>Friday</a:t>
            </a:r>
          </a:p>
        </p:txBody>
      </p:sp>
      <p:pic>
        <p:nvPicPr>
          <p:cNvPr id="4" name="Picture 3"/>
          <p:cNvPicPr>
            <a:picLocks noChangeAspect="1"/>
          </p:cNvPicPr>
          <p:nvPr/>
        </p:nvPicPr>
        <p:blipFill>
          <a:blip r:embed="rId2"/>
          <a:stretch>
            <a:fillRect/>
          </a:stretch>
        </p:blipFill>
        <p:spPr>
          <a:xfrm>
            <a:off x="10189028" y="0"/>
            <a:ext cx="1676400" cy="1428750"/>
          </a:xfrm>
          <a:prstGeom prst="rect">
            <a:avLst/>
          </a:prstGeom>
        </p:spPr>
      </p:pic>
      <p:pic>
        <p:nvPicPr>
          <p:cNvPr id="5" name="Picture 4">
            <a:extLst>
              <a:ext uri="{FF2B5EF4-FFF2-40B4-BE49-F238E27FC236}">
                <a16:creationId xmlns:a16="http://schemas.microsoft.com/office/drawing/2014/main" id="{7A3A56DA-8DF4-4B81-9603-29F5746E9B14}"/>
              </a:ext>
            </a:extLst>
          </p:cNvPr>
          <p:cNvPicPr>
            <a:picLocks noChangeAspect="1"/>
          </p:cNvPicPr>
          <p:nvPr/>
        </p:nvPicPr>
        <p:blipFill>
          <a:blip r:embed="rId3"/>
          <a:stretch>
            <a:fillRect/>
          </a:stretch>
        </p:blipFill>
        <p:spPr>
          <a:xfrm>
            <a:off x="176201" y="193122"/>
            <a:ext cx="1871634" cy="1042506"/>
          </a:xfrm>
          <a:prstGeom prst="rect">
            <a:avLst/>
          </a:prstGeom>
        </p:spPr>
      </p:pic>
    </p:spTree>
    <p:extLst>
      <p:ext uri="{BB962C8B-B14F-4D97-AF65-F5344CB8AC3E}">
        <p14:creationId xmlns:p14="http://schemas.microsoft.com/office/powerpoint/2010/main" val="271536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KS1 Routines</a:t>
            </a:r>
          </a:p>
        </p:txBody>
      </p:sp>
      <p:pic>
        <p:nvPicPr>
          <p:cNvPr id="5" name="Picture 4"/>
          <p:cNvPicPr>
            <a:picLocks noChangeAspect="1"/>
          </p:cNvPicPr>
          <p:nvPr/>
        </p:nvPicPr>
        <p:blipFill>
          <a:blip r:embed="rId2"/>
          <a:stretch>
            <a:fillRect/>
          </a:stretch>
        </p:blipFill>
        <p:spPr>
          <a:xfrm>
            <a:off x="10199915" y="0"/>
            <a:ext cx="1676400" cy="1428750"/>
          </a:xfrm>
          <a:prstGeom prst="rect">
            <a:avLst/>
          </a:prstGeom>
        </p:spPr>
      </p:pic>
      <p:pic>
        <p:nvPicPr>
          <p:cNvPr id="9" name="Picture 10" descr="Seahorse Fish Facts | Hippocampus - AZ Animals">
            <a:extLst>
              <a:ext uri="{FF2B5EF4-FFF2-40B4-BE49-F238E27FC236}">
                <a16:creationId xmlns:a16="http://schemas.microsoft.com/office/drawing/2014/main" id="{F99E2F46-24D0-406C-B9F0-C375E14FE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8" y="189389"/>
            <a:ext cx="1875274" cy="10445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F5B3338-186F-4C2D-B954-A60B08E3EED7}"/>
              </a:ext>
            </a:extLst>
          </p:cNvPr>
          <p:cNvSpPr txBox="1"/>
          <p:nvPr/>
        </p:nvSpPr>
        <p:spPr>
          <a:xfrm>
            <a:off x="532660" y="2361460"/>
            <a:ext cx="11265763" cy="4431983"/>
          </a:xfrm>
          <a:prstGeom prst="rect">
            <a:avLst/>
          </a:prstGeom>
          <a:noFill/>
        </p:spPr>
        <p:txBody>
          <a:bodyPr wrap="square" rtlCol="0">
            <a:spAutoFit/>
          </a:bodyPr>
          <a:lstStyle/>
          <a:p>
            <a:r>
              <a:rPr lang="en-GB" sz="1200" dirty="0">
                <a:latin typeface="CCW Precursive 1J" panose="03050602040000000000" pitchFamily="66" charset="0"/>
              </a:rPr>
              <a:t>The gates will open at 8.45 and the registration starts at 9. Please enter the school through the gate, following the path to the playground. A member of staff will be at the gate to welcome the children and to send them straight to their classrooms. Please exit through the main gate and through the car park. </a:t>
            </a:r>
          </a:p>
          <a:p>
            <a:endParaRPr lang="en-GB" sz="1200" dirty="0">
              <a:latin typeface="CCW Precursive 1J" panose="03050602040000000000" pitchFamily="66" charset="0"/>
            </a:endParaRPr>
          </a:p>
          <a:p>
            <a:r>
              <a:rPr lang="en-GB" sz="1200" dirty="0">
                <a:latin typeface="CCW Precursive 1J" panose="03050602040000000000" pitchFamily="66" charset="0"/>
              </a:rPr>
              <a:t>Our school day ends at 3.20pm. Please collect your children from their classrooms. The end of the day is a good time to pass on any quick messages or to ask your child’s class teacher any questions. However, for longer chats please book a time by emailing or ringing the school office. </a:t>
            </a:r>
          </a:p>
          <a:p>
            <a:endParaRPr lang="en-GB" sz="1200" dirty="0">
              <a:latin typeface="CCW Precursive 1J" panose="03050602040000000000" pitchFamily="66" charset="0"/>
            </a:endParaRPr>
          </a:p>
          <a:p>
            <a:r>
              <a:rPr lang="en-GB" sz="1200" dirty="0">
                <a:latin typeface="CCW Precursive 1J" panose="03050602040000000000" pitchFamily="66" charset="0"/>
              </a:rPr>
              <a:t>Our morning timetable covers Phonics, English and Maths (with a break in between) and we break up for lunch at 11.45. School meals will be available for all KS1 children or if preferred the children can bring their packed lunches from home. The children are provided with a piece of fruit at break time. The children must bring a named drinks bottle to school on a daily basis (filled with water only). Please do not put water bottles in school bags, as we have had many reading books damaged because of leakages. We encourage the children to have regular drink breaks throughout the day.</a:t>
            </a:r>
          </a:p>
          <a:p>
            <a:endParaRPr lang="en-GB" sz="1200" dirty="0">
              <a:latin typeface="CCW Precursive 1J" panose="03050602040000000000" pitchFamily="66" charset="0"/>
            </a:endParaRPr>
          </a:p>
          <a:p>
            <a:r>
              <a:rPr lang="en-GB" sz="1200" dirty="0">
                <a:latin typeface="CCW Precursive 1J" panose="03050602040000000000" pitchFamily="66" charset="0"/>
              </a:rPr>
              <a:t>Our afternoon sessions commence at 12.45pm and in the afternoons we get busy with History/Geography, Art/D&amp;T, Science, Computing, RE, PSHE, Music and PE. For the Year 1 children the afternoons will be slightly less formal and some of the learning will occur through play. All the Key Stage 1 teachers will give their classes an afternoon break, should the children need it!</a:t>
            </a:r>
          </a:p>
          <a:p>
            <a:endParaRPr lang="en-GB" sz="1200" dirty="0">
              <a:latin typeface="CCW Precursive 1J" panose="03050602040000000000" pitchFamily="66" charset="0"/>
            </a:endParaRPr>
          </a:p>
          <a:p>
            <a:r>
              <a:rPr lang="en-GB" sz="1200" dirty="0">
                <a:latin typeface="CCW Precursive 1J" panose="03050602040000000000" pitchFamily="66" charset="0"/>
              </a:rPr>
              <a:t>Seahorse Class are due to have forest school in the second half of Spring term, more information will be sent out closer to the time. </a:t>
            </a:r>
          </a:p>
          <a:p>
            <a:endParaRPr lang="en-GB" dirty="0"/>
          </a:p>
        </p:txBody>
      </p:sp>
    </p:spTree>
    <p:extLst>
      <p:ext uri="{BB962C8B-B14F-4D97-AF65-F5344CB8AC3E}">
        <p14:creationId xmlns:p14="http://schemas.microsoft.com/office/powerpoint/2010/main" val="12229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925" y="832154"/>
            <a:ext cx="8761413" cy="706964"/>
          </a:xfrm>
        </p:spPr>
        <p:txBody>
          <a:bodyPr/>
          <a:lstStyle/>
          <a:p>
            <a:pPr algn="ctr"/>
            <a:r>
              <a:rPr lang="en-GB" dirty="0"/>
              <a:t>Home reading and Phonics</a:t>
            </a:r>
          </a:p>
        </p:txBody>
      </p:sp>
      <p:sp>
        <p:nvSpPr>
          <p:cNvPr id="3" name="Rectangle 2"/>
          <p:cNvSpPr/>
          <p:nvPr/>
        </p:nvSpPr>
        <p:spPr>
          <a:xfrm>
            <a:off x="871925" y="2759838"/>
            <a:ext cx="8425544" cy="3693319"/>
          </a:xfrm>
          <a:prstGeom prst="rect">
            <a:avLst/>
          </a:prstGeom>
        </p:spPr>
        <p:txBody>
          <a:bodyPr wrap="square">
            <a:spAutoFit/>
          </a:bodyPr>
          <a:lstStyle/>
          <a:p>
            <a:endParaRPr lang="en-GB" dirty="0"/>
          </a:p>
          <a:p>
            <a:r>
              <a:rPr lang="en-GB" dirty="0">
                <a:latin typeface="CCW Precursive 1J" panose="03050602040000000000" pitchFamily="66" charset="0"/>
              </a:rPr>
              <a:t>Please read with your child as often as possible, ideally on a daily basis. Short regular sessions are better than reading the book in one go!</a:t>
            </a:r>
          </a:p>
          <a:p>
            <a:endParaRPr lang="en-GB" dirty="0">
              <a:latin typeface="CCW Precursive 1J" panose="03050602040000000000" pitchFamily="66" charset="0"/>
            </a:endParaRPr>
          </a:p>
          <a:p>
            <a:r>
              <a:rPr lang="en-GB" dirty="0">
                <a:latin typeface="CCW Precursive 1J" panose="03050602040000000000" pitchFamily="66" charset="0"/>
              </a:rPr>
              <a:t>Please sign the reading record with the date and the page numbers as well as any relevant comments. Books will be changed on Fridays. </a:t>
            </a:r>
          </a:p>
          <a:p>
            <a:endParaRPr lang="en-GB" dirty="0">
              <a:latin typeface="CCW Precursive 1J" panose="03050602040000000000" pitchFamily="66" charset="0"/>
            </a:endParaRPr>
          </a:p>
          <a:p>
            <a:r>
              <a:rPr lang="en-GB" dirty="0">
                <a:latin typeface="CCW Precursive 1J" panose="03050602040000000000" pitchFamily="66" charset="0"/>
              </a:rPr>
              <a:t>To support your child with their phonics please practice the weekly words and sounds that link to their learning that week. They will be given to your child each week in line with the phonics curriculum. </a:t>
            </a:r>
          </a:p>
        </p:txBody>
      </p:sp>
      <p:pic>
        <p:nvPicPr>
          <p:cNvPr id="5" name="Picture 4"/>
          <p:cNvPicPr>
            <a:picLocks noChangeAspect="1"/>
          </p:cNvPicPr>
          <p:nvPr/>
        </p:nvPicPr>
        <p:blipFill>
          <a:blip r:embed="rId2"/>
          <a:stretch>
            <a:fillRect/>
          </a:stretch>
        </p:blipFill>
        <p:spPr>
          <a:xfrm>
            <a:off x="10199914" y="0"/>
            <a:ext cx="1676400" cy="1428750"/>
          </a:xfrm>
          <a:prstGeom prst="rect">
            <a:avLst/>
          </a:prstGeom>
        </p:spPr>
      </p:pic>
      <p:pic>
        <p:nvPicPr>
          <p:cNvPr id="6" name="Picture 10" descr="Seahorse Fish Facts | Hippocampus - AZ Animals">
            <a:extLst>
              <a:ext uri="{FF2B5EF4-FFF2-40B4-BE49-F238E27FC236}">
                <a16:creationId xmlns:a16="http://schemas.microsoft.com/office/drawing/2014/main" id="{0C39DD2A-2317-49CD-9565-E9AC253BF7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690" y="192254"/>
            <a:ext cx="1875274" cy="1044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565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81206" y="2718279"/>
            <a:ext cx="6096000" cy="3416320"/>
          </a:xfrm>
          <a:prstGeom prst="rect">
            <a:avLst/>
          </a:prstGeom>
        </p:spPr>
        <p:txBody>
          <a:bodyPr>
            <a:spAutoFit/>
          </a:bodyPr>
          <a:lstStyle/>
          <a:p>
            <a:r>
              <a:rPr lang="en-GB" dirty="0"/>
              <a:t>The following units of learning will be taught throughout the year. </a:t>
            </a:r>
          </a:p>
          <a:p>
            <a:endParaRPr lang="en-GB" dirty="0"/>
          </a:p>
          <a:p>
            <a:r>
              <a:rPr lang="en-GB" dirty="0"/>
              <a:t>Maths is a progressive subject; it will build upon previously taught units of work whilst extending and deepening the children’s understanding. </a:t>
            </a:r>
          </a:p>
          <a:p>
            <a:endParaRPr lang="en-GB" dirty="0"/>
          </a:p>
          <a:p>
            <a:r>
              <a:rPr lang="en-GB" dirty="0"/>
              <a:t>English also builds upon previous learning while at the same addressing the specific Year 1 objectives. </a:t>
            </a:r>
          </a:p>
          <a:p>
            <a:endParaRPr lang="en-GB" dirty="0"/>
          </a:p>
          <a:p>
            <a:r>
              <a:rPr lang="en-GB" dirty="0"/>
              <a:t>On the following slide, you will see the breakdown of the rest of the curriculum taught in KS1. </a:t>
            </a:r>
          </a:p>
        </p:txBody>
      </p:sp>
      <p:pic>
        <p:nvPicPr>
          <p:cNvPr id="3" name="Picture 2"/>
          <p:cNvPicPr>
            <a:picLocks noChangeAspect="1"/>
          </p:cNvPicPr>
          <p:nvPr/>
        </p:nvPicPr>
        <p:blipFill>
          <a:blip r:embed="rId2"/>
          <a:stretch>
            <a:fillRect/>
          </a:stretch>
        </p:blipFill>
        <p:spPr>
          <a:xfrm>
            <a:off x="9925047" y="0"/>
            <a:ext cx="1652159" cy="1219306"/>
          </a:xfrm>
          <a:prstGeom prst="rect">
            <a:avLst/>
          </a:prstGeom>
        </p:spPr>
      </p:pic>
      <p:pic>
        <p:nvPicPr>
          <p:cNvPr id="5" name="Picture 4">
            <a:extLst>
              <a:ext uri="{FF2B5EF4-FFF2-40B4-BE49-F238E27FC236}">
                <a16:creationId xmlns:a16="http://schemas.microsoft.com/office/drawing/2014/main" id="{5BA01321-0B1C-4DE9-A7DB-5759AA860FE1}"/>
              </a:ext>
            </a:extLst>
          </p:cNvPr>
          <p:cNvPicPr>
            <a:picLocks noChangeAspect="1"/>
          </p:cNvPicPr>
          <p:nvPr/>
        </p:nvPicPr>
        <p:blipFill>
          <a:blip r:embed="rId3"/>
          <a:stretch>
            <a:fillRect/>
          </a:stretch>
        </p:blipFill>
        <p:spPr>
          <a:xfrm>
            <a:off x="614794" y="686309"/>
            <a:ext cx="4011792" cy="6007454"/>
          </a:xfrm>
          <a:prstGeom prst="rect">
            <a:avLst/>
          </a:prstGeom>
        </p:spPr>
      </p:pic>
    </p:spTree>
    <p:extLst>
      <p:ext uri="{BB962C8B-B14F-4D97-AF65-F5344CB8AC3E}">
        <p14:creationId xmlns:p14="http://schemas.microsoft.com/office/powerpoint/2010/main" val="2908322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98509" y="0"/>
            <a:ext cx="1650432" cy="1218382"/>
          </a:xfrm>
          <a:prstGeom prst="rect">
            <a:avLst/>
          </a:prstGeom>
        </p:spPr>
      </p:pic>
      <p:pic>
        <p:nvPicPr>
          <p:cNvPr id="2" name="Picture 1">
            <a:extLst>
              <a:ext uri="{FF2B5EF4-FFF2-40B4-BE49-F238E27FC236}">
                <a16:creationId xmlns:a16="http://schemas.microsoft.com/office/drawing/2014/main" id="{815E515B-E872-4358-9905-8D557A691407}"/>
              </a:ext>
            </a:extLst>
          </p:cNvPr>
          <p:cNvPicPr>
            <a:picLocks noChangeAspect="1"/>
          </p:cNvPicPr>
          <p:nvPr/>
        </p:nvPicPr>
        <p:blipFill>
          <a:blip r:embed="rId3"/>
          <a:stretch>
            <a:fillRect/>
          </a:stretch>
        </p:blipFill>
        <p:spPr>
          <a:xfrm>
            <a:off x="942626" y="1415417"/>
            <a:ext cx="10580589" cy="5281636"/>
          </a:xfrm>
          <a:prstGeom prst="rect">
            <a:avLst/>
          </a:prstGeom>
        </p:spPr>
      </p:pic>
    </p:spTree>
    <p:extLst>
      <p:ext uri="{BB962C8B-B14F-4D97-AF65-F5344CB8AC3E}">
        <p14:creationId xmlns:p14="http://schemas.microsoft.com/office/powerpoint/2010/main" val="196794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4763"/>
            <a:ext cx="12287250" cy="6867525"/>
          </a:xfrm>
          <a:prstGeom prst="rect">
            <a:avLst/>
          </a:prstGeom>
        </p:spPr>
      </p:pic>
    </p:spTree>
    <p:extLst>
      <p:ext uri="{BB962C8B-B14F-4D97-AF65-F5344CB8AC3E}">
        <p14:creationId xmlns:p14="http://schemas.microsoft.com/office/powerpoint/2010/main" val="62818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0"/>
            <a:ext cx="12096750" cy="6791325"/>
          </a:xfrm>
          <a:prstGeom prst="rect">
            <a:avLst/>
          </a:prstGeom>
        </p:spPr>
      </p:pic>
    </p:spTree>
    <p:extLst>
      <p:ext uri="{BB962C8B-B14F-4D97-AF65-F5344CB8AC3E}">
        <p14:creationId xmlns:p14="http://schemas.microsoft.com/office/powerpoint/2010/main" val="3640631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52545"/>
            <a:ext cx="12192000" cy="6867525"/>
          </a:xfrm>
          <a:prstGeom prst="rect">
            <a:avLst/>
          </a:prstGeom>
        </p:spPr>
      </p:pic>
    </p:spTree>
    <p:extLst>
      <p:ext uri="{BB962C8B-B14F-4D97-AF65-F5344CB8AC3E}">
        <p14:creationId xmlns:p14="http://schemas.microsoft.com/office/powerpoint/2010/main" val="2488777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013" y="-28575"/>
            <a:ext cx="12392025" cy="6915150"/>
          </a:xfrm>
          <a:prstGeom prst="rect">
            <a:avLst/>
          </a:prstGeom>
        </p:spPr>
      </p:pic>
    </p:spTree>
    <p:extLst>
      <p:ext uri="{BB962C8B-B14F-4D97-AF65-F5344CB8AC3E}">
        <p14:creationId xmlns:p14="http://schemas.microsoft.com/office/powerpoint/2010/main" val="3177472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7815" y="2583746"/>
            <a:ext cx="8761413" cy="4082143"/>
          </a:xfrm>
        </p:spPr>
        <p:txBody>
          <a:bodyPr/>
          <a:lstStyle/>
          <a:p>
            <a:pPr algn="ctr"/>
            <a:r>
              <a:rPr lang="en-GB" dirty="0">
                <a:solidFill>
                  <a:schemeClr val="tx1"/>
                </a:solidFill>
              </a:rPr>
              <a:t>We look forward to welcoming your child into Seahorse Class. </a:t>
            </a:r>
            <a:br>
              <a:rPr lang="en-GB" dirty="0">
                <a:solidFill>
                  <a:schemeClr val="tx1"/>
                </a:solidFill>
              </a:rPr>
            </a:br>
            <a:br>
              <a:rPr lang="en-GB" dirty="0">
                <a:solidFill>
                  <a:schemeClr val="tx1"/>
                </a:solidFill>
              </a:rPr>
            </a:br>
            <a:r>
              <a:rPr lang="en-GB" dirty="0">
                <a:solidFill>
                  <a:schemeClr val="tx1"/>
                </a:solidFill>
              </a:rPr>
              <a:t>If you have any further questions please feel free to contact the school office, Miss Beaumont or Mrs A’Barrow.</a:t>
            </a:r>
            <a:br>
              <a:rPr lang="en-GB" dirty="0">
                <a:solidFill>
                  <a:schemeClr val="tx1"/>
                </a:solidFill>
              </a:rPr>
            </a:b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10178143" y="0"/>
            <a:ext cx="1676400" cy="1428750"/>
          </a:xfrm>
          <a:prstGeom prst="rect">
            <a:avLst/>
          </a:prstGeom>
        </p:spPr>
      </p:pic>
      <p:pic>
        <p:nvPicPr>
          <p:cNvPr id="5" name="Picture 10" descr="Seahorse Fish Facts | Hippocampus - AZ Animals">
            <a:extLst>
              <a:ext uri="{FF2B5EF4-FFF2-40B4-BE49-F238E27FC236}">
                <a16:creationId xmlns:a16="http://schemas.microsoft.com/office/drawing/2014/main" id="{0E864818-B728-4B1E-9FB7-382D6835EA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644" y="192111"/>
            <a:ext cx="1875274" cy="1044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577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756C39-7BA0-41D5-BCCC-CB3279B376FA}">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3dbea6a-e3e8-4d17-9a85-752ca3a407e7"/>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B1909661-C5B2-4370-B73A-1C57A205E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12617</TotalTime>
  <Words>618</Words>
  <Application>Microsoft Office PowerPoint</Application>
  <PresentationFormat>Widescreen</PresentationFormat>
  <Paragraphs>48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CCW Precursive 1J</vt:lpstr>
      <vt:lpstr>Century Gothic</vt:lpstr>
      <vt:lpstr>Comic Sans MS</vt:lpstr>
      <vt:lpstr>Wingdings 3</vt:lpstr>
      <vt:lpstr>Ion Boardroom</vt:lpstr>
      <vt:lpstr>Welcome to Seahorse Class   Year 1</vt:lpstr>
      <vt:lpstr>  Who is in our classroom?</vt:lpstr>
      <vt:lpstr>             Timetable </vt:lpstr>
      <vt:lpstr>PowerPoint Presentation</vt:lpstr>
      <vt:lpstr>KS1 Routines</vt:lpstr>
      <vt:lpstr>Home reading and Phonics</vt:lpstr>
      <vt:lpstr>PowerPoint Presentation</vt:lpstr>
      <vt:lpstr>PowerPoint Presentation</vt:lpstr>
      <vt:lpstr>PowerPoint Presentation</vt:lpstr>
      <vt:lpstr>PowerPoint Presentation</vt:lpstr>
      <vt:lpstr>PowerPoint Presentation</vt:lpstr>
      <vt:lpstr>PowerPoint Presentation</vt:lpstr>
      <vt:lpstr>We look forward to welcoming your child into Seahorse Class.   If you have any further questions please feel free to contact the school office, Miss Beaumont or Mrs A’Barrow.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Alex Beaumont (LVA)</cp:lastModifiedBy>
  <cp:revision>68</cp:revision>
  <dcterms:created xsi:type="dcterms:W3CDTF">2021-07-27T10:30:32Z</dcterms:created>
  <dcterms:modified xsi:type="dcterms:W3CDTF">2025-09-29T18:19:11Z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