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61" r:id="rId7"/>
    <p:sldId id="262" r:id="rId8"/>
    <p:sldId id="263" r:id="rId9"/>
    <p:sldId id="272" r:id="rId10"/>
    <p:sldId id="273" r:id="rId11"/>
    <p:sldId id="268" r:id="rId12"/>
    <p:sldId id="269" r:id="rId13"/>
    <p:sldId id="270" r:id="rId14"/>
    <p:sldId id="271" r:id="rId15"/>
    <p:sldId id="26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p:cViewPr varScale="1">
        <p:scale>
          <a:sx n="53" d="100"/>
          <a:sy n="53" d="100"/>
        </p:scale>
        <p:origin x="653"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62250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461756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71534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19B83E9-9D01-4224-8B29-62D838888612}"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2027598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9B83E9-9D01-4224-8B29-62D838888612}" type="datetimeFigureOut">
              <a:rPr lang="en-GB" smtClean="0"/>
              <a:t>25/09/2025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056515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19B83E9-9D01-4224-8B29-62D838888612}" type="datetimeFigureOut">
              <a:rPr lang="en-GB" smtClean="0"/>
              <a:t>25/09/2025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45617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9B83E9-9D01-4224-8B29-62D838888612}" type="datetimeFigureOut">
              <a:rPr lang="en-GB" smtClean="0"/>
              <a:t>25/09/2025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739405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276116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807075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254421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96807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242262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48741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25/09/2025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27185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25/09/2025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35269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94839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6314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519B83E9-9D01-4224-8B29-62D838888612}" type="datetimeFigureOut">
              <a:rPr lang="en-GB" smtClean="0"/>
              <a:t>25/09/2025</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43681547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hyperlink" Target="https://commons.wikimedia.org/wiki/File:Willow_tree_in_spring,_England.JPG"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cid:F826CA13-D923-41CD-BAE1-F4EE334AAD72"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0.tmp"/></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427018" y="685799"/>
            <a:ext cx="9144000" cy="1970315"/>
          </a:xfrm>
        </p:spPr>
        <p:txBody>
          <a:bodyPr/>
          <a:lstStyle/>
          <a:p>
            <a:pPr algn="ctr"/>
            <a:r>
              <a:rPr lang="en-GB" dirty="0">
                <a:latin typeface="Comic Sans MS" panose="030F0702030302020204" pitchFamily="66" charset="0"/>
              </a:rPr>
              <a:t>Welcome to Turtle Class  </a:t>
            </a:r>
            <a:br>
              <a:rPr lang="en-GB" dirty="0">
                <a:latin typeface="Comic Sans MS" panose="030F0702030302020204" pitchFamily="66" charset="0"/>
              </a:rPr>
            </a:br>
            <a:r>
              <a:rPr lang="en-GB">
                <a:latin typeface="Comic Sans MS" panose="030F0702030302020204" pitchFamily="66" charset="0"/>
              </a:rPr>
              <a:t>Year 1 and 2</a:t>
            </a:r>
            <a:endParaRPr lang="en-GB" dirty="0">
              <a:latin typeface="Comic Sans MS" panose="030F0702030302020204" pitchFamily="66" charset="0"/>
            </a:endParaRPr>
          </a:p>
        </p:txBody>
      </p:sp>
      <p:sp>
        <p:nvSpPr>
          <p:cNvPr id="8" name="TextBox 7">
            <a:extLst>
              <a:ext uri="{FF2B5EF4-FFF2-40B4-BE49-F238E27FC236}">
                <a16:creationId xmlns:a16="http://schemas.microsoft.com/office/drawing/2014/main" id="{A3145D2B-3AB4-42C0-A0FD-323D34EED337}"/>
              </a:ext>
            </a:extLst>
          </p:cNvPr>
          <p:cNvSpPr txBox="1"/>
          <p:nvPr/>
        </p:nvSpPr>
        <p:spPr>
          <a:xfrm>
            <a:off x="958921" y="6858000"/>
            <a:ext cx="10274157" cy="230832"/>
          </a:xfrm>
          <a:prstGeom prst="rect">
            <a:avLst/>
          </a:prstGeom>
          <a:noFill/>
        </p:spPr>
        <p:txBody>
          <a:bodyPr wrap="square" rtlCol="0">
            <a:spAutoFit/>
          </a:bodyPr>
          <a:lstStyle/>
          <a:p>
            <a:r>
              <a:rPr lang="en-GB" sz="900">
                <a:hlinkClick r:id="rId2" tooltip="https://commons.wikimedia.org/wiki/File:Willow_tree_in_spring,_England.JPG"/>
              </a:rPr>
              <a:t>This Photo</a:t>
            </a:r>
            <a:r>
              <a:rPr lang="en-GB" sz="900"/>
              <a:t> by Unknown Author is licensed under </a:t>
            </a:r>
            <a:r>
              <a:rPr lang="en-GB" sz="900">
                <a:hlinkClick r:id="rId3" tooltip="https://creativecommons.org/licenses/by-sa/3.0/"/>
              </a:rPr>
              <a:t>CC BY-SA</a:t>
            </a:r>
            <a:endParaRPr lang="en-GB" sz="900"/>
          </a:p>
        </p:txBody>
      </p:sp>
      <p:pic>
        <p:nvPicPr>
          <p:cNvPr id="3" name="Picture 2"/>
          <p:cNvPicPr>
            <a:picLocks noChangeAspect="1"/>
          </p:cNvPicPr>
          <p:nvPr/>
        </p:nvPicPr>
        <p:blipFill>
          <a:blip r:embed="rId4"/>
          <a:stretch>
            <a:fillRect/>
          </a:stretch>
        </p:blipFill>
        <p:spPr>
          <a:xfrm>
            <a:off x="3750627" y="2656114"/>
            <a:ext cx="4690743" cy="3615418"/>
          </a:xfrm>
          <a:prstGeom prst="rect">
            <a:avLst/>
          </a:prstGeom>
        </p:spPr>
      </p:pic>
      <p:pic>
        <p:nvPicPr>
          <p:cNvPr id="4" name="Picture 3"/>
          <p:cNvPicPr>
            <a:picLocks noChangeAspect="1"/>
          </p:cNvPicPr>
          <p:nvPr/>
        </p:nvPicPr>
        <p:blipFill>
          <a:blip r:embed="rId5"/>
          <a:stretch>
            <a:fillRect/>
          </a:stretch>
        </p:blipFill>
        <p:spPr>
          <a:xfrm>
            <a:off x="10394878" y="-28576"/>
            <a:ext cx="1676400" cy="1428750"/>
          </a:xfrm>
          <a:prstGeom prst="rect">
            <a:avLst/>
          </a:prstGeom>
        </p:spPr>
      </p:pic>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Who is in our classroom?</a:t>
            </a:r>
          </a:p>
        </p:txBody>
      </p:sp>
      <p:sp>
        <p:nvSpPr>
          <p:cNvPr id="7" name="TextBox 6"/>
          <p:cNvSpPr txBox="1"/>
          <p:nvPr/>
        </p:nvSpPr>
        <p:spPr>
          <a:xfrm>
            <a:off x="2566397" y="4711374"/>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Parker </a:t>
            </a:r>
          </a:p>
          <a:p>
            <a:pPr algn="ctr"/>
            <a:r>
              <a:rPr lang="en-GB" sz="1000" b="1" dirty="0">
                <a:latin typeface="Arial" panose="020B0604020202020204" pitchFamily="34" charset="0"/>
                <a:cs typeface="Arial" panose="020B0604020202020204" pitchFamily="34" charset="0"/>
              </a:rPr>
              <a:t>Teacher</a:t>
            </a:r>
          </a:p>
          <a:p>
            <a:pPr algn="ctr"/>
            <a:endParaRPr lang="en-GB" sz="1000" b="1" dirty="0">
              <a:latin typeface="Arial" panose="020B0604020202020204" pitchFamily="34" charset="0"/>
              <a:cs typeface="Arial" panose="020B0604020202020204" pitchFamily="34" charset="0"/>
            </a:endParaRPr>
          </a:p>
        </p:txBody>
      </p:sp>
      <p:sp>
        <p:nvSpPr>
          <p:cNvPr id="8" name="TextBox 7"/>
          <p:cNvSpPr txBox="1"/>
          <p:nvPr/>
        </p:nvSpPr>
        <p:spPr>
          <a:xfrm>
            <a:off x="7586413" y="4711374"/>
            <a:ext cx="1492076" cy="400110"/>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Lowe</a:t>
            </a:r>
          </a:p>
          <a:p>
            <a:pPr algn="ctr"/>
            <a:r>
              <a:rPr lang="en-GB" sz="1000" b="1" dirty="0">
                <a:latin typeface="Arial" panose="020B0604020202020204" pitchFamily="34" charset="0"/>
                <a:cs typeface="Arial" panose="020B0604020202020204" pitchFamily="34" charset="0"/>
              </a:rPr>
              <a:t>Teaching Assistant</a:t>
            </a:r>
          </a:p>
        </p:txBody>
      </p:sp>
      <p:sp>
        <p:nvSpPr>
          <p:cNvPr id="9" name="TextBox 8"/>
          <p:cNvSpPr txBox="1"/>
          <p:nvPr/>
        </p:nvSpPr>
        <p:spPr>
          <a:xfrm>
            <a:off x="5076405" y="4725888"/>
            <a:ext cx="1492076" cy="400110"/>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a:t>
            </a:r>
            <a:r>
              <a:rPr lang="en-GB" sz="1000" b="1" dirty="0" err="1">
                <a:latin typeface="Arial" panose="020B0604020202020204" pitchFamily="34" charset="0"/>
                <a:cs typeface="Arial" panose="020B0604020202020204" pitchFamily="34" charset="0"/>
              </a:rPr>
              <a:t>Tarttelin</a:t>
            </a:r>
            <a:endParaRPr lang="en-GB" sz="1000" b="1" dirty="0">
              <a:latin typeface="Arial" panose="020B0604020202020204" pitchFamily="34" charset="0"/>
              <a:cs typeface="Arial" panose="020B0604020202020204" pitchFamily="34" charset="0"/>
            </a:endParaRPr>
          </a:p>
          <a:p>
            <a:pPr algn="ctr"/>
            <a:r>
              <a:rPr lang="en-GB" sz="1000" b="1" dirty="0">
                <a:latin typeface="Arial" panose="020B0604020202020204" pitchFamily="34" charset="0"/>
                <a:cs typeface="Arial" panose="020B0604020202020204" pitchFamily="34" charset="0"/>
              </a:rPr>
              <a:t>Teaching Assistant</a:t>
            </a:r>
          </a:p>
        </p:txBody>
      </p:sp>
      <p:pic>
        <p:nvPicPr>
          <p:cNvPr id="4" name="Picture 3"/>
          <p:cNvPicPr>
            <a:picLocks noChangeAspect="1"/>
          </p:cNvPicPr>
          <p:nvPr/>
        </p:nvPicPr>
        <p:blipFill>
          <a:blip r:embed="rId2"/>
          <a:stretch>
            <a:fillRect/>
          </a:stretch>
        </p:blipFill>
        <p:spPr>
          <a:xfrm>
            <a:off x="300410" y="-2722"/>
            <a:ext cx="1439039" cy="1164771"/>
          </a:xfrm>
          <a:prstGeom prst="rect">
            <a:avLst/>
          </a:prstGeom>
        </p:spPr>
      </p:pic>
      <p:pic>
        <p:nvPicPr>
          <p:cNvPr id="5" name="Picture 4"/>
          <p:cNvPicPr>
            <a:picLocks noChangeAspect="1"/>
          </p:cNvPicPr>
          <p:nvPr/>
        </p:nvPicPr>
        <p:blipFill>
          <a:blip r:embed="rId3"/>
          <a:stretch>
            <a:fillRect/>
          </a:stretch>
        </p:blipFill>
        <p:spPr>
          <a:xfrm>
            <a:off x="10215190" y="-2722"/>
            <a:ext cx="1676400" cy="1428750"/>
          </a:xfrm>
          <a:prstGeom prst="rect">
            <a:avLst/>
          </a:prstGeom>
        </p:spPr>
      </p:pic>
      <p:pic>
        <p:nvPicPr>
          <p:cNvPr id="6" name="Picture 5"/>
          <p:cNvPicPr>
            <a:picLocks noChangeAspect="1"/>
          </p:cNvPicPr>
          <p:nvPr/>
        </p:nvPicPr>
        <p:blipFill>
          <a:blip r:embed="rId4"/>
          <a:stretch>
            <a:fillRect/>
          </a:stretch>
        </p:blipFill>
        <p:spPr>
          <a:xfrm>
            <a:off x="4835596" y="1940832"/>
            <a:ext cx="1973695" cy="2516816"/>
          </a:xfrm>
          <a:prstGeom prst="rect">
            <a:avLst/>
          </a:prstGeom>
        </p:spPr>
      </p:pic>
      <p:pic>
        <p:nvPicPr>
          <p:cNvPr id="11" name="Picture 10">
            <a:extLst>
              <a:ext uri="{FF2B5EF4-FFF2-40B4-BE49-F238E27FC236}">
                <a16:creationId xmlns:a16="http://schemas.microsoft.com/office/drawing/2014/main" id="{72D51E56-1C8F-48FD-85DD-4A601F1011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86413" y="1894054"/>
            <a:ext cx="1778493" cy="2563594"/>
          </a:xfrm>
          <a:prstGeom prst="rect">
            <a:avLst/>
          </a:prstGeom>
        </p:spPr>
      </p:pic>
      <p:sp>
        <p:nvSpPr>
          <p:cNvPr id="12" name="Rectangle 2">
            <a:extLst>
              <a:ext uri="{FF2B5EF4-FFF2-40B4-BE49-F238E27FC236}">
                <a16:creationId xmlns:a16="http://schemas.microsoft.com/office/drawing/2014/main" id="{608DFE90-FCC8-4D71-8626-D11D0079A164}"/>
              </a:ext>
            </a:extLst>
          </p:cNvPr>
          <p:cNvSpPr>
            <a:spLocks noChangeArrowheads="1"/>
          </p:cNvSpPr>
          <p:nvPr/>
        </p:nvSpPr>
        <p:spPr bwMode="auto">
          <a:xfrm>
            <a:off x="-2112103" y="-17395544"/>
            <a:ext cx="204356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14" name="F826CA13-D923-41CD-BAE1-F4EE334AAD72" descr="IMG_2195.jpg">
            <a:extLst>
              <a:ext uri="{FF2B5EF4-FFF2-40B4-BE49-F238E27FC236}">
                <a16:creationId xmlns:a16="http://schemas.microsoft.com/office/drawing/2014/main" id="{333286CD-89DE-4D62-AEA2-A7E9C457AB6D}"/>
              </a:ext>
            </a:extLst>
          </p:cNvPr>
          <p:cNvPicPr>
            <a:picLocks noChangeAspect="1" noChangeArrowheads="1"/>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2112103" y="-17395542"/>
            <a:ext cx="8600781" cy="11467708"/>
          </a:xfrm>
          <a:prstGeom prst="rect">
            <a:avLst/>
          </a:prstGeom>
          <a:noFill/>
          <a:extLst>
            <a:ext uri="{909E8E84-426E-40DD-AFC4-6F175D3DCCD1}">
              <a14:hiddenFill xmlns:a14="http://schemas.microsoft.com/office/drawing/2010/main">
                <a:solidFill>
                  <a:srgbClr val="FFFFFF"/>
                </a:solidFill>
              </a14:hiddenFill>
            </a:ext>
          </a:extLst>
        </p:spPr>
      </p:pic>
      <p:pic>
        <p:nvPicPr>
          <p:cNvPr id="2050" name="F826CA13-D923-41CD-BAE1-F4EE334AAD72" descr="IMG_2195.jpg">
            <a:extLst>
              <a:ext uri="{FF2B5EF4-FFF2-40B4-BE49-F238E27FC236}">
                <a16:creationId xmlns:a16="http://schemas.microsoft.com/office/drawing/2014/main" id="{EEC5CB17-58E1-4692-AD67-5DF0FB979C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50654" y="1940832"/>
            <a:ext cx="1887611" cy="2516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2278743" y="-1143162"/>
            <a:ext cx="9144000" cy="2387600"/>
          </a:xfrm>
        </p:spPr>
        <p:txBody>
          <a:bodyPr/>
          <a:lstStyle/>
          <a:p>
            <a:r>
              <a:rPr lang="en-GB" dirty="0">
                <a:latin typeface="Comic Sans MS" panose="030F0702030302020204" pitchFamily="66" charset="0"/>
              </a:rPr>
              <a:t>             </a:t>
            </a:r>
            <a:r>
              <a:rPr lang="en-GB" sz="3200" dirty="0">
                <a:latin typeface="Comic Sans MS" panose="030F0702030302020204" pitchFamily="66" charset="0"/>
              </a:rPr>
              <a:t>Timetable</a:t>
            </a:r>
            <a:r>
              <a:rPr lang="en-GB" dirty="0">
                <a:latin typeface="Comic Sans MS" panose="030F0702030302020204" pitchFamily="66" charset="0"/>
              </a:rPr>
              <a:t> </a:t>
            </a:r>
          </a:p>
        </p:txBody>
      </p:sp>
      <p:pic>
        <p:nvPicPr>
          <p:cNvPr id="4" name="Picture 3"/>
          <p:cNvPicPr>
            <a:picLocks noChangeAspect="1"/>
          </p:cNvPicPr>
          <p:nvPr/>
        </p:nvPicPr>
        <p:blipFill>
          <a:blip r:embed="rId2"/>
          <a:stretch>
            <a:fillRect/>
          </a:stretch>
        </p:blipFill>
        <p:spPr>
          <a:xfrm>
            <a:off x="262000" y="0"/>
            <a:ext cx="1438781" cy="1164437"/>
          </a:xfrm>
          <a:prstGeom prst="rect">
            <a:avLst/>
          </a:prstGeom>
        </p:spPr>
      </p:pic>
      <p:pic>
        <p:nvPicPr>
          <p:cNvPr id="7" name="Picture 6"/>
          <p:cNvPicPr>
            <a:picLocks noChangeAspect="1"/>
          </p:cNvPicPr>
          <p:nvPr/>
        </p:nvPicPr>
        <p:blipFill>
          <a:blip r:embed="rId3"/>
          <a:stretch>
            <a:fillRect/>
          </a:stretch>
        </p:blipFill>
        <p:spPr>
          <a:xfrm>
            <a:off x="10179077" y="0"/>
            <a:ext cx="1676400" cy="1428750"/>
          </a:xfrm>
          <a:prstGeom prst="rect">
            <a:avLst/>
          </a:prstGeom>
        </p:spPr>
      </p:pic>
      <p:pic>
        <p:nvPicPr>
          <p:cNvPr id="9" name="Picture 8">
            <a:extLst>
              <a:ext uri="{FF2B5EF4-FFF2-40B4-BE49-F238E27FC236}">
                <a16:creationId xmlns:a16="http://schemas.microsoft.com/office/drawing/2014/main" id="{950F33FD-117C-484A-A89C-2C059B2C69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52677" y="1324439"/>
            <a:ext cx="8649027" cy="4839961"/>
          </a:xfrm>
          <a:prstGeom prst="rect">
            <a:avLst/>
          </a:prstGeom>
        </p:spPr>
      </p:pic>
    </p:spTree>
    <p:extLst>
      <p:ext uri="{BB962C8B-B14F-4D97-AF65-F5344CB8AC3E}">
        <p14:creationId xmlns:p14="http://schemas.microsoft.com/office/powerpoint/2010/main" val="924682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661146"/>
            <a:ext cx="11137392" cy="4355605"/>
          </a:xfrm>
        </p:spPr>
        <p:txBody>
          <a:bodyPr>
            <a:normAutofit/>
          </a:bodyPr>
          <a:lstStyle/>
          <a:p>
            <a:pPr algn="ctr"/>
            <a:r>
              <a:rPr lang="en-GB" sz="4400" u="sng" dirty="0">
                <a:latin typeface="Comic Sans MS" panose="030F0702030302020204" pitchFamily="66" charset="0"/>
              </a:rPr>
              <a:t>Turtle Class Timetable</a:t>
            </a:r>
          </a:p>
          <a:p>
            <a:pPr algn="ctr"/>
            <a:endParaRPr lang="en-GB" sz="4400" u="sng" dirty="0">
              <a:latin typeface="Comic Sans MS" panose="030F0702030302020204" pitchFamily="66" charset="0"/>
            </a:endParaRPr>
          </a:p>
          <a:p>
            <a:r>
              <a:rPr lang="en-GB" sz="4400" dirty="0">
                <a:latin typeface="Comic Sans MS" panose="030F0702030302020204" pitchFamily="66" charset="0"/>
              </a:rPr>
              <a:t>Pe – Monday, Tuesday, Wednesday</a:t>
            </a:r>
          </a:p>
          <a:p>
            <a:r>
              <a:rPr lang="en-GB" sz="4400" dirty="0">
                <a:latin typeface="Comic Sans MS" panose="030F0702030302020204" pitchFamily="66" charset="0"/>
              </a:rPr>
              <a:t>Library - Thursday</a:t>
            </a:r>
          </a:p>
          <a:p>
            <a:r>
              <a:rPr lang="en-GB" sz="4400" dirty="0">
                <a:latin typeface="Comic Sans MS" panose="030F0702030302020204" pitchFamily="66" charset="0"/>
              </a:rPr>
              <a:t>Book change- Friday</a:t>
            </a:r>
          </a:p>
        </p:txBody>
      </p:sp>
      <p:pic>
        <p:nvPicPr>
          <p:cNvPr id="2" name="Picture 1"/>
          <p:cNvPicPr>
            <a:picLocks noChangeAspect="1"/>
          </p:cNvPicPr>
          <p:nvPr/>
        </p:nvPicPr>
        <p:blipFill>
          <a:blip r:embed="rId2"/>
          <a:stretch>
            <a:fillRect/>
          </a:stretch>
        </p:blipFill>
        <p:spPr>
          <a:xfrm>
            <a:off x="238553" y="0"/>
            <a:ext cx="1438781" cy="1164437"/>
          </a:xfrm>
          <a:prstGeom prst="rect">
            <a:avLst/>
          </a:prstGeom>
        </p:spPr>
      </p:pic>
      <p:pic>
        <p:nvPicPr>
          <p:cNvPr id="4" name="Picture 3"/>
          <p:cNvPicPr>
            <a:picLocks noChangeAspect="1"/>
          </p:cNvPicPr>
          <p:nvPr/>
        </p:nvPicPr>
        <p:blipFill>
          <a:blip r:embed="rId3"/>
          <a:stretch>
            <a:fillRect/>
          </a:stretch>
        </p:blipFill>
        <p:spPr>
          <a:xfrm>
            <a:off x="10189028" y="0"/>
            <a:ext cx="1676400" cy="1428750"/>
          </a:xfrm>
          <a:prstGeom prst="rect">
            <a:avLst/>
          </a:prstGeom>
        </p:spPr>
      </p:pic>
    </p:spTree>
    <p:extLst>
      <p:ext uri="{BB962C8B-B14F-4D97-AF65-F5344CB8AC3E}">
        <p14:creationId xmlns:p14="http://schemas.microsoft.com/office/powerpoint/2010/main" val="2715366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KS1 Routines</a:t>
            </a:r>
          </a:p>
        </p:txBody>
      </p:sp>
      <p:sp>
        <p:nvSpPr>
          <p:cNvPr id="3" name="Content Placeholder 2"/>
          <p:cNvSpPr>
            <a:spLocks noGrp="1"/>
          </p:cNvSpPr>
          <p:nvPr>
            <p:ph idx="1"/>
          </p:nvPr>
        </p:nvSpPr>
        <p:spPr>
          <a:xfrm>
            <a:off x="1154955" y="2307770"/>
            <a:ext cx="8761412" cy="4114801"/>
          </a:xfrm>
        </p:spPr>
        <p:txBody>
          <a:bodyPr>
            <a:normAutofit fontScale="85000" lnSpcReduction="20000"/>
          </a:bodyPr>
          <a:lstStyle/>
          <a:p>
            <a:pPr marL="0" indent="0">
              <a:buNone/>
            </a:pPr>
            <a:r>
              <a:rPr lang="en-GB" sz="2000" dirty="0">
                <a:latin typeface="CCW Precursive 1J" panose="03050602040000000000" pitchFamily="66" charset="0"/>
              </a:rPr>
              <a:t>The gates will open at 8.45 and registration ends at 9.05. Please enter the school through the main car park, following the one-way system to the playground. A member of staff will be at the gate to welcome the children and send them straight to their classrooms. </a:t>
            </a:r>
          </a:p>
          <a:p>
            <a:pPr marL="0" indent="0">
              <a:buNone/>
            </a:pPr>
            <a:r>
              <a:rPr lang="en-GB" sz="2000" dirty="0">
                <a:latin typeface="CCW Precursive 1J" panose="03050602040000000000" pitchFamily="66" charset="0"/>
              </a:rPr>
              <a:t>Our school day ends at 3.20pm. Please collect your children from their classrooms. The end of the day is a good time to pass on any quick messages or to ask questions from your child’s class teacher. However, for longer chats please book a time by emailing or ringing the school office. </a:t>
            </a:r>
          </a:p>
          <a:p>
            <a:pPr marL="0" indent="0">
              <a:buNone/>
            </a:pPr>
            <a:r>
              <a:rPr lang="en-GB" sz="2000" dirty="0">
                <a:latin typeface="CCW Precursive 1J" panose="03050602040000000000" pitchFamily="66" charset="0"/>
              </a:rPr>
              <a:t>Our morning timetable covers Phonics, English and Maths (with a break in between) and we break for lunch at 11.45. School meals and packed lunches will be available for all KS1 children or if preferred the children can bring their packed lunches from home. The children are provided with a piece of fruit at break time. The children must bring a named drinks bottle to school on a daily basis (filled with water only). Please do not put water bottles in school bags, as we have had many reading books damaged because of leakages. We encourage the children to have regular drink breaks throughout the day.</a:t>
            </a:r>
          </a:p>
          <a:p>
            <a:pPr marL="0" indent="0">
              <a:buNone/>
            </a:pPr>
            <a:r>
              <a:rPr lang="en-GB" sz="2000" dirty="0">
                <a:latin typeface="CCW Precursive 1J" panose="03050602040000000000" pitchFamily="66" charset="0"/>
              </a:rPr>
              <a:t>Our afternoon sessions commence at 1pm and in the afternoons we get busy with Topic work, Science, Art, Computing, RE, PSHE and PE. For the Year 1 children the afternoons will be slightly less formal and some of the learning will occur through play. All the Key Stage 1 teachers will give their classes an afternoon break, should the children need it!</a:t>
            </a:r>
          </a:p>
          <a:p>
            <a:pPr marL="0" indent="0">
              <a:buNone/>
            </a:pPr>
            <a:endParaRPr lang="en-GB" dirty="0">
              <a:latin typeface="CCW Precursive 1J" panose="03050602040000000000" pitchFamily="66" charset="0"/>
            </a:endParaRPr>
          </a:p>
        </p:txBody>
      </p:sp>
      <p:pic>
        <p:nvPicPr>
          <p:cNvPr id="4" name="Picture 3"/>
          <p:cNvPicPr>
            <a:picLocks noChangeAspect="1"/>
          </p:cNvPicPr>
          <p:nvPr/>
        </p:nvPicPr>
        <p:blipFill>
          <a:blip r:embed="rId2"/>
          <a:stretch>
            <a:fillRect/>
          </a:stretch>
        </p:blipFill>
        <p:spPr>
          <a:xfrm>
            <a:off x="152013" y="0"/>
            <a:ext cx="1438781" cy="1164437"/>
          </a:xfrm>
          <a:prstGeom prst="rect">
            <a:avLst/>
          </a:prstGeom>
        </p:spPr>
      </p:pic>
      <p:pic>
        <p:nvPicPr>
          <p:cNvPr id="5" name="Picture 4"/>
          <p:cNvPicPr>
            <a:picLocks noChangeAspect="1"/>
          </p:cNvPicPr>
          <p:nvPr/>
        </p:nvPicPr>
        <p:blipFill>
          <a:blip r:embed="rId3"/>
          <a:stretch>
            <a:fillRect/>
          </a:stretch>
        </p:blipFill>
        <p:spPr>
          <a:xfrm>
            <a:off x="10199915" y="0"/>
            <a:ext cx="1676400" cy="1428750"/>
          </a:xfrm>
          <a:prstGeom prst="rect">
            <a:avLst/>
          </a:prstGeom>
        </p:spPr>
      </p:pic>
    </p:spTree>
    <p:extLst>
      <p:ext uri="{BB962C8B-B14F-4D97-AF65-F5344CB8AC3E}">
        <p14:creationId xmlns:p14="http://schemas.microsoft.com/office/powerpoint/2010/main" val="122292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1039" y="2087963"/>
            <a:ext cx="6096000" cy="3416320"/>
          </a:xfrm>
          <a:prstGeom prst="rect">
            <a:avLst/>
          </a:prstGeom>
        </p:spPr>
        <p:txBody>
          <a:bodyPr>
            <a:spAutoFit/>
          </a:bodyPr>
          <a:lstStyle/>
          <a:p>
            <a:r>
              <a:rPr lang="en-GB" dirty="0"/>
              <a:t>The following units of learning will be taught throughout the year. </a:t>
            </a:r>
          </a:p>
          <a:p>
            <a:endParaRPr lang="en-GB" dirty="0"/>
          </a:p>
          <a:p>
            <a:r>
              <a:rPr lang="en-GB" dirty="0"/>
              <a:t>Maths is a progressive subject; it will build upon previously taught units of work whilst extending and deepening the children’s understanding. </a:t>
            </a:r>
          </a:p>
          <a:p>
            <a:endParaRPr lang="en-GB" dirty="0"/>
          </a:p>
          <a:p>
            <a:r>
              <a:rPr lang="en-GB" dirty="0"/>
              <a:t>English also builds upon previous learning while at the same addressing the specific Year 2 objectives. </a:t>
            </a:r>
          </a:p>
          <a:p>
            <a:endParaRPr lang="en-GB" dirty="0"/>
          </a:p>
          <a:p>
            <a:r>
              <a:rPr lang="en-GB" dirty="0"/>
              <a:t>On the following slide, you will see the breakdown of the rest of the curriculum taught in KS1. </a:t>
            </a:r>
          </a:p>
        </p:txBody>
      </p:sp>
      <p:pic>
        <p:nvPicPr>
          <p:cNvPr id="3" name="Picture 2"/>
          <p:cNvPicPr>
            <a:picLocks noChangeAspect="1"/>
          </p:cNvPicPr>
          <p:nvPr/>
        </p:nvPicPr>
        <p:blipFill>
          <a:blip r:embed="rId2"/>
          <a:stretch>
            <a:fillRect/>
          </a:stretch>
        </p:blipFill>
        <p:spPr>
          <a:xfrm>
            <a:off x="9925047" y="0"/>
            <a:ext cx="1652159" cy="1219306"/>
          </a:xfrm>
          <a:prstGeom prst="rect">
            <a:avLst/>
          </a:prstGeom>
        </p:spPr>
      </p:pic>
      <p:pic>
        <p:nvPicPr>
          <p:cNvPr id="4" name="Picture 3">
            <a:extLst>
              <a:ext uri="{FF2B5EF4-FFF2-40B4-BE49-F238E27FC236}">
                <a16:creationId xmlns:a16="http://schemas.microsoft.com/office/drawing/2014/main" id="{8A7A1FF4-B1F1-488D-A233-7D4BD5AC9638}"/>
              </a:ext>
            </a:extLst>
          </p:cNvPr>
          <p:cNvPicPr>
            <a:picLocks noChangeAspect="1"/>
          </p:cNvPicPr>
          <p:nvPr/>
        </p:nvPicPr>
        <p:blipFill>
          <a:blip r:embed="rId3"/>
          <a:stretch>
            <a:fillRect/>
          </a:stretch>
        </p:blipFill>
        <p:spPr>
          <a:xfrm>
            <a:off x="1201676" y="746788"/>
            <a:ext cx="3789184" cy="5778300"/>
          </a:xfrm>
          <a:prstGeom prst="rect">
            <a:avLst/>
          </a:prstGeom>
        </p:spPr>
      </p:pic>
    </p:spTree>
    <p:extLst>
      <p:ext uri="{BB962C8B-B14F-4D97-AF65-F5344CB8AC3E}">
        <p14:creationId xmlns:p14="http://schemas.microsoft.com/office/powerpoint/2010/main" val="2908322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998509" y="0"/>
            <a:ext cx="1650432" cy="1218382"/>
          </a:xfrm>
          <a:prstGeom prst="rect">
            <a:avLst/>
          </a:prstGeom>
        </p:spPr>
      </p:pic>
      <p:pic>
        <p:nvPicPr>
          <p:cNvPr id="2" name="Picture 1">
            <a:extLst>
              <a:ext uri="{FF2B5EF4-FFF2-40B4-BE49-F238E27FC236}">
                <a16:creationId xmlns:a16="http://schemas.microsoft.com/office/drawing/2014/main" id="{D5DA019D-7385-4A32-A5C0-BF94E9CB9FF7}"/>
              </a:ext>
            </a:extLst>
          </p:cNvPr>
          <p:cNvPicPr>
            <a:picLocks noChangeAspect="1"/>
          </p:cNvPicPr>
          <p:nvPr/>
        </p:nvPicPr>
        <p:blipFill>
          <a:blip r:embed="rId3"/>
          <a:stretch>
            <a:fillRect/>
          </a:stretch>
        </p:blipFill>
        <p:spPr>
          <a:xfrm>
            <a:off x="609600" y="800100"/>
            <a:ext cx="10972800" cy="5257800"/>
          </a:xfrm>
          <a:prstGeom prst="rect">
            <a:avLst/>
          </a:prstGeom>
        </p:spPr>
      </p:pic>
    </p:spTree>
    <p:extLst>
      <p:ext uri="{BB962C8B-B14F-4D97-AF65-F5344CB8AC3E}">
        <p14:creationId xmlns:p14="http://schemas.microsoft.com/office/powerpoint/2010/main" val="1967948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141527" y="0"/>
            <a:ext cx="1752600" cy="1485900"/>
          </a:xfrm>
          <a:prstGeom prst="rect">
            <a:avLst/>
          </a:prstGeom>
        </p:spPr>
      </p:pic>
      <p:sp>
        <p:nvSpPr>
          <p:cNvPr id="3" name="TextBox 2"/>
          <p:cNvSpPr txBox="1"/>
          <p:nvPr/>
        </p:nvSpPr>
        <p:spPr>
          <a:xfrm>
            <a:off x="960581" y="742950"/>
            <a:ext cx="5708073" cy="954107"/>
          </a:xfrm>
          <a:prstGeom prst="rect">
            <a:avLst/>
          </a:prstGeom>
          <a:noFill/>
        </p:spPr>
        <p:txBody>
          <a:bodyPr wrap="square" rtlCol="0">
            <a:spAutoFit/>
          </a:bodyPr>
          <a:lstStyle/>
          <a:p>
            <a:r>
              <a:rPr lang="en-GB" sz="2800" dirty="0">
                <a:solidFill>
                  <a:schemeClr val="bg1"/>
                </a:solidFill>
              </a:rPr>
              <a:t>End of KS1 Expectations</a:t>
            </a:r>
          </a:p>
          <a:p>
            <a:r>
              <a:rPr lang="en-GB" sz="2800" dirty="0">
                <a:solidFill>
                  <a:schemeClr val="bg1"/>
                </a:solidFill>
              </a:rPr>
              <a:t>Reading</a:t>
            </a:r>
          </a:p>
        </p:txBody>
      </p:sp>
      <p:pic>
        <p:nvPicPr>
          <p:cNvPr id="4" name="Picture 3"/>
          <p:cNvPicPr>
            <a:picLocks noChangeAspect="1"/>
          </p:cNvPicPr>
          <p:nvPr/>
        </p:nvPicPr>
        <p:blipFill>
          <a:blip r:embed="rId3"/>
          <a:stretch>
            <a:fillRect/>
          </a:stretch>
        </p:blipFill>
        <p:spPr>
          <a:xfrm>
            <a:off x="396063" y="1826902"/>
            <a:ext cx="5309268" cy="2444462"/>
          </a:xfrm>
          <a:prstGeom prst="rect">
            <a:avLst/>
          </a:prstGeom>
        </p:spPr>
      </p:pic>
      <p:pic>
        <p:nvPicPr>
          <p:cNvPr id="5" name="Picture 4"/>
          <p:cNvPicPr>
            <a:picLocks noChangeAspect="1"/>
          </p:cNvPicPr>
          <p:nvPr/>
        </p:nvPicPr>
        <p:blipFill>
          <a:blip r:embed="rId4"/>
          <a:stretch>
            <a:fillRect/>
          </a:stretch>
        </p:blipFill>
        <p:spPr>
          <a:xfrm>
            <a:off x="5815013" y="2265388"/>
            <a:ext cx="5202814" cy="2674462"/>
          </a:xfrm>
          <a:prstGeom prst="rect">
            <a:avLst/>
          </a:prstGeom>
        </p:spPr>
      </p:pic>
      <p:pic>
        <p:nvPicPr>
          <p:cNvPr id="6" name="Picture 5"/>
          <p:cNvPicPr>
            <a:picLocks noChangeAspect="1"/>
          </p:cNvPicPr>
          <p:nvPr/>
        </p:nvPicPr>
        <p:blipFill>
          <a:blip r:embed="rId5"/>
          <a:stretch>
            <a:fillRect/>
          </a:stretch>
        </p:blipFill>
        <p:spPr>
          <a:xfrm>
            <a:off x="1976581" y="5068709"/>
            <a:ext cx="5548169" cy="1353046"/>
          </a:xfrm>
          <a:prstGeom prst="rect">
            <a:avLst/>
          </a:prstGeom>
        </p:spPr>
      </p:pic>
    </p:spTree>
    <p:extLst>
      <p:ext uri="{BB962C8B-B14F-4D97-AF65-F5344CB8AC3E}">
        <p14:creationId xmlns:p14="http://schemas.microsoft.com/office/powerpoint/2010/main" val="4111558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3782" y="778272"/>
            <a:ext cx="6096000" cy="954107"/>
          </a:xfrm>
          <a:prstGeom prst="rect">
            <a:avLst/>
          </a:prstGeom>
        </p:spPr>
        <p:txBody>
          <a:bodyPr>
            <a:spAutoFit/>
          </a:bodyPr>
          <a:lstStyle/>
          <a:p>
            <a:r>
              <a:rPr lang="en-GB" sz="2800" dirty="0">
                <a:solidFill>
                  <a:schemeClr val="bg1"/>
                </a:solidFill>
              </a:rPr>
              <a:t>End of Year KS1 Expectations</a:t>
            </a:r>
          </a:p>
          <a:p>
            <a:r>
              <a:rPr lang="en-GB" sz="2800" dirty="0">
                <a:solidFill>
                  <a:schemeClr val="bg1"/>
                </a:solidFill>
              </a:rPr>
              <a:t>Writing</a:t>
            </a:r>
          </a:p>
        </p:txBody>
      </p:sp>
      <p:pic>
        <p:nvPicPr>
          <p:cNvPr id="4" name="Picture 3"/>
          <p:cNvPicPr>
            <a:picLocks noChangeAspect="1"/>
          </p:cNvPicPr>
          <p:nvPr/>
        </p:nvPicPr>
        <p:blipFill>
          <a:blip r:embed="rId2"/>
          <a:stretch>
            <a:fillRect/>
          </a:stretch>
        </p:blipFill>
        <p:spPr>
          <a:xfrm>
            <a:off x="492125" y="1912938"/>
            <a:ext cx="5141889" cy="2280371"/>
          </a:xfrm>
          <a:prstGeom prst="rect">
            <a:avLst/>
          </a:prstGeom>
        </p:spPr>
      </p:pic>
      <p:pic>
        <p:nvPicPr>
          <p:cNvPr id="5" name="Picture 4"/>
          <p:cNvPicPr>
            <a:picLocks noChangeAspect="1"/>
          </p:cNvPicPr>
          <p:nvPr/>
        </p:nvPicPr>
        <p:blipFill>
          <a:blip r:embed="rId3"/>
          <a:stretch>
            <a:fillRect/>
          </a:stretch>
        </p:blipFill>
        <p:spPr>
          <a:xfrm>
            <a:off x="5733039" y="2194198"/>
            <a:ext cx="4658307" cy="2821148"/>
          </a:xfrm>
          <a:prstGeom prst="rect">
            <a:avLst/>
          </a:prstGeom>
        </p:spPr>
      </p:pic>
      <p:pic>
        <p:nvPicPr>
          <p:cNvPr id="6" name="Picture 5"/>
          <p:cNvPicPr>
            <a:picLocks noChangeAspect="1"/>
          </p:cNvPicPr>
          <p:nvPr/>
        </p:nvPicPr>
        <p:blipFill>
          <a:blip r:embed="rId4"/>
          <a:stretch>
            <a:fillRect/>
          </a:stretch>
        </p:blipFill>
        <p:spPr>
          <a:xfrm>
            <a:off x="683346" y="4373868"/>
            <a:ext cx="4867709" cy="1930401"/>
          </a:xfrm>
          <a:prstGeom prst="rect">
            <a:avLst/>
          </a:prstGeom>
        </p:spPr>
      </p:pic>
      <p:pic>
        <p:nvPicPr>
          <p:cNvPr id="7" name="Picture 6"/>
          <p:cNvPicPr>
            <a:picLocks noChangeAspect="1"/>
          </p:cNvPicPr>
          <p:nvPr/>
        </p:nvPicPr>
        <p:blipFill>
          <a:blip r:embed="rId5"/>
          <a:stretch>
            <a:fillRect/>
          </a:stretch>
        </p:blipFill>
        <p:spPr>
          <a:xfrm>
            <a:off x="9950166" y="0"/>
            <a:ext cx="1749704" cy="1487553"/>
          </a:xfrm>
          <a:prstGeom prst="rect">
            <a:avLst/>
          </a:prstGeom>
        </p:spPr>
      </p:pic>
    </p:spTree>
    <p:extLst>
      <p:ext uri="{BB962C8B-B14F-4D97-AF65-F5344CB8AC3E}">
        <p14:creationId xmlns:p14="http://schemas.microsoft.com/office/powerpoint/2010/main" val="550352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59403" y="0"/>
            <a:ext cx="1749704" cy="1487553"/>
          </a:xfrm>
          <a:prstGeom prst="rect">
            <a:avLst/>
          </a:prstGeom>
        </p:spPr>
      </p:pic>
      <p:sp>
        <p:nvSpPr>
          <p:cNvPr id="4" name="Rectangle 3"/>
          <p:cNvSpPr/>
          <p:nvPr/>
        </p:nvSpPr>
        <p:spPr>
          <a:xfrm>
            <a:off x="1099128" y="743776"/>
            <a:ext cx="6096000" cy="954107"/>
          </a:xfrm>
          <a:prstGeom prst="rect">
            <a:avLst/>
          </a:prstGeom>
        </p:spPr>
        <p:txBody>
          <a:bodyPr>
            <a:spAutoFit/>
          </a:bodyPr>
          <a:lstStyle/>
          <a:p>
            <a:pPr lvl="0"/>
            <a:r>
              <a:rPr lang="en-GB" sz="2800" dirty="0">
                <a:solidFill>
                  <a:prstClr val="white"/>
                </a:solidFill>
              </a:rPr>
              <a:t>End of Year KS1 Expectations</a:t>
            </a:r>
          </a:p>
          <a:p>
            <a:pPr lvl="0"/>
            <a:r>
              <a:rPr lang="en-GB" sz="2800" dirty="0">
                <a:solidFill>
                  <a:prstClr val="white"/>
                </a:solidFill>
              </a:rPr>
              <a:t>Maths</a:t>
            </a:r>
          </a:p>
        </p:txBody>
      </p:sp>
      <p:pic>
        <p:nvPicPr>
          <p:cNvPr id="5" name="Picture 4"/>
          <p:cNvPicPr>
            <a:picLocks noChangeAspect="1"/>
          </p:cNvPicPr>
          <p:nvPr/>
        </p:nvPicPr>
        <p:blipFill>
          <a:blip r:embed="rId3"/>
          <a:stretch>
            <a:fillRect/>
          </a:stretch>
        </p:blipFill>
        <p:spPr>
          <a:xfrm>
            <a:off x="813088" y="1674958"/>
            <a:ext cx="4332066" cy="4956752"/>
          </a:xfrm>
          <a:prstGeom prst="rect">
            <a:avLst/>
          </a:prstGeom>
        </p:spPr>
      </p:pic>
      <p:pic>
        <p:nvPicPr>
          <p:cNvPr id="6" name="Picture 5"/>
          <p:cNvPicPr>
            <a:picLocks noChangeAspect="1"/>
          </p:cNvPicPr>
          <p:nvPr/>
        </p:nvPicPr>
        <p:blipFill>
          <a:blip r:embed="rId4"/>
          <a:stretch>
            <a:fillRect/>
          </a:stretch>
        </p:blipFill>
        <p:spPr>
          <a:xfrm>
            <a:off x="5474041" y="4078721"/>
            <a:ext cx="4485362" cy="2552989"/>
          </a:xfrm>
          <a:prstGeom prst="rect">
            <a:avLst/>
          </a:prstGeom>
        </p:spPr>
      </p:pic>
    </p:spTree>
    <p:extLst>
      <p:ext uri="{BB962C8B-B14F-4D97-AF65-F5344CB8AC3E}">
        <p14:creationId xmlns:p14="http://schemas.microsoft.com/office/powerpoint/2010/main" val="3388615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40930" y="0"/>
            <a:ext cx="1749704" cy="1487553"/>
          </a:xfrm>
          <a:prstGeom prst="rect">
            <a:avLst/>
          </a:prstGeom>
        </p:spPr>
      </p:pic>
      <p:sp>
        <p:nvSpPr>
          <p:cNvPr id="4" name="Rectangle 3"/>
          <p:cNvSpPr/>
          <p:nvPr/>
        </p:nvSpPr>
        <p:spPr>
          <a:xfrm>
            <a:off x="868218" y="661329"/>
            <a:ext cx="6096000" cy="954107"/>
          </a:xfrm>
          <a:prstGeom prst="rect">
            <a:avLst/>
          </a:prstGeom>
        </p:spPr>
        <p:txBody>
          <a:bodyPr>
            <a:spAutoFit/>
          </a:bodyPr>
          <a:lstStyle/>
          <a:p>
            <a:pPr lvl="0"/>
            <a:r>
              <a:rPr lang="en-GB" sz="2800" dirty="0">
                <a:solidFill>
                  <a:prstClr val="white"/>
                </a:solidFill>
              </a:rPr>
              <a:t>End of Year KS1 Expectations</a:t>
            </a:r>
          </a:p>
          <a:p>
            <a:pPr lvl="0"/>
            <a:r>
              <a:rPr lang="en-GB" sz="2800" dirty="0">
                <a:solidFill>
                  <a:prstClr val="white"/>
                </a:solidFill>
              </a:rPr>
              <a:t>Science</a:t>
            </a:r>
          </a:p>
        </p:txBody>
      </p:sp>
      <p:pic>
        <p:nvPicPr>
          <p:cNvPr id="5" name="Picture 4"/>
          <p:cNvPicPr>
            <a:picLocks noChangeAspect="1"/>
          </p:cNvPicPr>
          <p:nvPr/>
        </p:nvPicPr>
        <p:blipFill>
          <a:blip r:embed="rId3"/>
          <a:stretch>
            <a:fillRect/>
          </a:stretch>
        </p:blipFill>
        <p:spPr>
          <a:xfrm>
            <a:off x="758969" y="1772372"/>
            <a:ext cx="5148421" cy="4914756"/>
          </a:xfrm>
          <a:prstGeom prst="rect">
            <a:avLst/>
          </a:prstGeom>
        </p:spPr>
      </p:pic>
    </p:spTree>
    <p:extLst>
      <p:ext uri="{BB962C8B-B14F-4D97-AF65-F5344CB8AC3E}">
        <p14:creationId xmlns:p14="http://schemas.microsoft.com/office/powerpoint/2010/main" val="3288480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3" y="2394856"/>
            <a:ext cx="8761413" cy="4082143"/>
          </a:xfrm>
        </p:spPr>
        <p:txBody>
          <a:bodyPr/>
          <a:lstStyle/>
          <a:p>
            <a:pPr algn="ctr"/>
            <a:br>
              <a:rPr lang="en-GB" dirty="0">
                <a:solidFill>
                  <a:schemeClr val="tx1"/>
                </a:solidFill>
              </a:rPr>
            </a:br>
            <a:r>
              <a:rPr lang="en-GB" dirty="0">
                <a:solidFill>
                  <a:schemeClr val="tx1"/>
                </a:solidFill>
              </a:rPr>
              <a:t>If you have any further questions please feel free to contact the school office or Mrs Parker.</a:t>
            </a:r>
            <a:br>
              <a:rPr lang="en-GB" dirty="0">
                <a:solidFill>
                  <a:schemeClr val="tx1"/>
                </a:solidFill>
              </a:rPr>
            </a:br>
            <a:br>
              <a:rPr lang="en-GB" dirty="0">
                <a:solidFill>
                  <a:schemeClr val="tx1"/>
                </a:solidFill>
              </a:rPr>
            </a:br>
            <a:r>
              <a:rPr lang="en-GB" dirty="0">
                <a:solidFill>
                  <a:schemeClr val="tx1"/>
                </a:solidFill>
              </a:rPr>
              <a:t>We look forward to supporting your child with all of their learning! </a:t>
            </a:r>
            <a:br>
              <a:rPr lang="en-GB" dirty="0">
                <a:solidFill>
                  <a:schemeClr val="tx1"/>
                </a:solidFill>
              </a:rPr>
            </a:br>
            <a:br>
              <a:rPr lang="en-GB" dirty="0">
                <a:solidFill>
                  <a:schemeClr val="tx1"/>
                </a:solidFill>
              </a:rPr>
            </a:br>
            <a:endParaRPr lang="en-GB" dirty="0">
              <a:solidFill>
                <a:schemeClr val="tx1"/>
              </a:solidFill>
            </a:endParaRPr>
          </a:p>
        </p:txBody>
      </p:sp>
      <p:pic>
        <p:nvPicPr>
          <p:cNvPr id="3" name="Picture 2"/>
          <p:cNvPicPr>
            <a:picLocks noChangeAspect="1"/>
          </p:cNvPicPr>
          <p:nvPr/>
        </p:nvPicPr>
        <p:blipFill>
          <a:blip r:embed="rId2"/>
          <a:stretch>
            <a:fillRect/>
          </a:stretch>
        </p:blipFill>
        <p:spPr>
          <a:xfrm>
            <a:off x="10178143" y="0"/>
            <a:ext cx="1676400" cy="1428750"/>
          </a:xfrm>
          <a:prstGeom prst="rect">
            <a:avLst/>
          </a:prstGeom>
        </p:spPr>
      </p:pic>
      <p:pic>
        <p:nvPicPr>
          <p:cNvPr id="4" name="Picture 3"/>
          <p:cNvPicPr>
            <a:picLocks noChangeAspect="1"/>
          </p:cNvPicPr>
          <p:nvPr/>
        </p:nvPicPr>
        <p:blipFill>
          <a:blip r:embed="rId3"/>
          <a:stretch>
            <a:fillRect/>
          </a:stretch>
        </p:blipFill>
        <p:spPr>
          <a:xfrm>
            <a:off x="304674" y="0"/>
            <a:ext cx="1438781" cy="1164437"/>
          </a:xfrm>
          <a:prstGeom prst="rect">
            <a:avLst/>
          </a:prstGeom>
        </p:spPr>
      </p:pic>
    </p:spTree>
    <p:extLst>
      <p:ext uri="{BB962C8B-B14F-4D97-AF65-F5344CB8AC3E}">
        <p14:creationId xmlns:p14="http://schemas.microsoft.com/office/powerpoint/2010/main" val="28015770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1909661-C5B2-4370-B73A-1C57A205E1BB}">
  <ds:schemaRefs>
    <ds:schemaRef ds:uri="http://schemas.microsoft.com/sharepoint/v3/contenttype/forms"/>
  </ds:schemaRefs>
</ds:datastoreItem>
</file>

<file path=customXml/itemProps2.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E756C39-7BA0-41D5-BCCC-CB3279B376FA}">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3dbea6a-e3e8-4d17-9a85-752ca3a407e7"/>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 Boardroom</Template>
  <TotalTime>11453</TotalTime>
  <Words>484</Words>
  <Application>Microsoft Office PowerPoint</Application>
  <PresentationFormat>Widescreen</PresentationFormat>
  <Paragraphs>36</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CCW Precursive 1J</vt:lpstr>
      <vt:lpstr>Century Gothic</vt:lpstr>
      <vt:lpstr>Comic Sans MS</vt:lpstr>
      <vt:lpstr>Wingdings 3</vt:lpstr>
      <vt:lpstr>Ion Boardroom</vt:lpstr>
      <vt:lpstr>Welcome to Turtle Class   Year 1 and 2</vt:lpstr>
      <vt:lpstr>  Who is in our classroom?</vt:lpstr>
      <vt:lpstr>             Timetable </vt:lpstr>
      <vt:lpstr>PowerPoint Presentation</vt:lpstr>
      <vt:lpstr>KS1 Routines</vt:lpstr>
      <vt:lpstr>PowerPoint Presentation</vt:lpstr>
      <vt:lpstr>PowerPoint Presentation</vt:lpstr>
      <vt:lpstr>PowerPoint Presentation</vt:lpstr>
      <vt:lpstr>PowerPoint Presentation</vt:lpstr>
      <vt:lpstr>PowerPoint Presentation</vt:lpstr>
      <vt:lpstr>PowerPoint Presentation</vt:lpstr>
      <vt:lpstr> If you have any further questions please feel free to contact the school office or Mrs Parker.  We look forward to supporting your child with all of their learning!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Natalie Parker (LVA)</cp:lastModifiedBy>
  <cp:revision>71</cp:revision>
  <dcterms:created xsi:type="dcterms:W3CDTF">2021-07-27T10:30:32Z</dcterms:created>
  <dcterms:modified xsi:type="dcterms:W3CDTF">2025-09-25T14:32:27Z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