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3" r:id="rId7"/>
    <p:sldId id="258" r:id="rId8"/>
    <p:sldId id="259" r:id="rId9"/>
    <p:sldId id="267" r:id="rId10"/>
    <p:sldId id="260" r:id="rId11"/>
    <p:sldId id="266" r:id="rId12"/>
    <p:sldId id="26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 Beazley (LVA)" initials="JB(" lastIdx="1" clrIdx="0">
    <p:extLst>
      <p:ext uri="{19B8F6BF-5375-455C-9EA6-DF929625EA0E}">
        <p15:presenceInfo xmlns:p15="http://schemas.microsoft.com/office/powerpoint/2012/main" userId="S-1-5-21-2111932352-4163641819-1473011241-16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66FF"/>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5" autoAdjust="0"/>
    <p:restoredTop sz="94660"/>
  </p:normalViewPr>
  <p:slideViewPr>
    <p:cSldViewPr snapToGrid="0">
      <p:cViewPr varScale="1">
        <p:scale>
          <a:sx n="86" d="100"/>
          <a:sy n="86" d="100"/>
        </p:scale>
        <p:origin x="33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29T14:44:50.163" idx="1">
    <p:pos x="10" y="10"/>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1EAF6-1EDB-4FC5-862E-E1670831D6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5ED385-F237-44E5-93BC-494B3BD305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955C22-3779-442F-B308-0DA18D59B3C8}"/>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5" name="Footer Placeholder 4">
            <a:extLst>
              <a:ext uri="{FF2B5EF4-FFF2-40B4-BE49-F238E27FC236}">
                <a16:creationId xmlns:a16="http://schemas.microsoft.com/office/drawing/2014/main" id="{F472D962-D772-41BD-8090-DD45DF102D1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C5674A-E452-41B2-B381-B3A2A5157A4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672222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87DF7-70A5-4650-92D7-AB2E53F8D2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93442-AE5C-4B8A-9078-A7A449F0CF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F48CD-8752-4BA6-BF4F-55203183F088}"/>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5" name="Footer Placeholder 4">
            <a:extLst>
              <a:ext uri="{FF2B5EF4-FFF2-40B4-BE49-F238E27FC236}">
                <a16:creationId xmlns:a16="http://schemas.microsoft.com/office/drawing/2014/main" id="{C409A638-1722-4E5F-87AB-AA982B47A34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9A18958-DEFA-4FCD-B8B6-943BDCC7A01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171859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0979-B5DC-42FD-B4AB-6E6D557642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AEAAD6-7E8F-4901-8E85-3F6D13704E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30D581-D769-450F-91FA-95EE87CE06B5}"/>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5" name="Footer Placeholder 4">
            <a:extLst>
              <a:ext uri="{FF2B5EF4-FFF2-40B4-BE49-F238E27FC236}">
                <a16:creationId xmlns:a16="http://schemas.microsoft.com/office/drawing/2014/main" id="{D486BDC1-1079-4993-9AEA-4412103A4F9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AC0C2F-B819-4190-8561-CB32DF199764}"/>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01154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8451-A853-4243-BC5F-E08CBBD98A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5DBBC6-1B5A-46CC-812A-2F34E531E0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C0CC22-6540-4DE4-BB19-A42836065E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F299CA-792D-43BF-87B4-20CC9CF822AE}"/>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6" name="Footer Placeholder 5">
            <a:extLst>
              <a:ext uri="{FF2B5EF4-FFF2-40B4-BE49-F238E27FC236}">
                <a16:creationId xmlns:a16="http://schemas.microsoft.com/office/drawing/2014/main" id="{B4D76CFA-09A7-4A09-9726-A43FBE22A9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B8BF50D-3B3A-4789-9C46-5BE457835E7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61198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C85CD-A857-4AAE-A6F9-CDB38BADBA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04D44-5C4F-4A03-8976-2E4D2B0C3B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120F50A-9DCA-477F-8589-3012C5FAC39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3BED91-E820-4C55-BBE7-F60A3B92E8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0329B2-1214-466E-8A48-666CFFC0DB2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40016B-F703-4E77-901A-39A5C01F17B2}"/>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8" name="Footer Placeholder 7">
            <a:extLst>
              <a:ext uri="{FF2B5EF4-FFF2-40B4-BE49-F238E27FC236}">
                <a16:creationId xmlns:a16="http://schemas.microsoft.com/office/drawing/2014/main" id="{1A0B1968-23DF-4E0F-88E0-8E288C97369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EE1A318-AE36-4B35-A97B-D4A65D6E6A52}"/>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51653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6E56B-B93A-44D9-A0B0-391FF2AB7C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2D3969-D8DC-4229-A753-10B311A8FB8C}"/>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4" name="Footer Placeholder 3">
            <a:extLst>
              <a:ext uri="{FF2B5EF4-FFF2-40B4-BE49-F238E27FC236}">
                <a16:creationId xmlns:a16="http://schemas.microsoft.com/office/drawing/2014/main" id="{324564FB-4FFA-46D3-9DBC-3B313E3EB64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17F0C38-696E-4853-8646-E26A0C4190F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796746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C29769-D4D5-46F6-8DE4-3CCC114ED016}"/>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3" name="Footer Placeholder 2">
            <a:extLst>
              <a:ext uri="{FF2B5EF4-FFF2-40B4-BE49-F238E27FC236}">
                <a16:creationId xmlns:a16="http://schemas.microsoft.com/office/drawing/2014/main" id="{846C220F-BAC9-4802-AB21-945EF88962D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3DD7FCA-D3F2-4D9B-9EFC-4B8F566FC8AC}"/>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884016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E9E5-D682-453D-817D-F4B1025C4D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848A74-663D-4F5B-A949-C953896AB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29E22A-F14B-4F96-BC8F-D243CECC1D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18CDCB-3D6B-4BC9-B5D1-695CBA2E33BC}"/>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6" name="Footer Placeholder 5">
            <a:extLst>
              <a:ext uri="{FF2B5EF4-FFF2-40B4-BE49-F238E27FC236}">
                <a16:creationId xmlns:a16="http://schemas.microsoft.com/office/drawing/2014/main" id="{E266FE45-459E-4E78-A764-C47DE2931D7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7D692E7-951A-47CE-A1A9-18FE418220FD}"/>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747607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706CD-EB01-49F0-9A7A-8761FE2E7C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32D891-C81A-454E-B19E-4572019184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9E0220E-3B42-4EEA-AECD-686ADEEF26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AF456E-CC70-49E9-95AF-126BEC8C3872}"/>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6" name="Footer Placeholder 5">
            <a:extLst>
              <a:ext uri="{FF2B5EF4-FFF2-40B4-BE49-F238E27FC236}">
                <a16:creationId xmlns:a16="http://schemas.microsoft.com/office/drawing/2014/main" id="{62147A48-9F2E-407B-9A74-321FE8C8E41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19BC62-7156-4B97-9B61-59320605162E}"/>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90036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E9FC0-FE7F-4F87-A279-1E06B7C23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D65FE0-847A-4941-A669-8402503686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09E762-D26E-42A8-B834-1E0D9860C854}"/>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5" name="Footer Placeholder 4">
            <a:extLst>
              <a:ext uri="{FF2B5EF4-FFF2-40B4-BE49-F238E27FC236}">
                <a16:creationId xmlns:a16="http://schemas.microsoft.com/office/drawing/2014/main" id="{6DC49A22-BBB9-4751-8FE6-6A54B96EEE8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5D3181E-DE82-46FD-9BF1-E79C70AD5D6A}"/>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920549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CB0BA-94AB-473C-8858-40AC7646D2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58564D-158C-4FD1-AADD-045EBE4FEBE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186F9-9D87-4561-BE61-6E1DDBD20DB6}"/>
              </a:ext>
            </a:extLst>
          </p:cNvPr>
          <p:cNvSpPr>
            <a:spLocks noGrp="1"/>
          </p:cNvSpPr>
          <p:nvPr>
            <p:ph type="dt" sz="half" idx="10"/>
          </p:nvPr>
        </p:nvSpPr>
        <p:spPr/>
        <p:txBody>
          <a:bodyPr/>
          <a:lstStyle/>
          <a:p>
            <a:fld id="{519B83E9-9D01-4224-8B29-62D838888612}" type="datetimeFigureOut">
              <a:rPr lang="en-GB" smtClean="0"/>
              <a:t>31/08/2026</a:t>
            </a:fld>
            <a:endParaRPr lang="en-GB" dirty="0"/>
          </a:p>
        </p:txBody>
      </p:sp>
      <p:sp>
        <p:nvSpPr>
          <p:cNvPr id="5" name="Footer Placeholder 4">
            <a:extLst>
              <a:ext uri="{FF2B5EF4-FFF2-40B4-BE49-F238E27FC236}">
                <a16:creationId xmlns:a16="http://schemas.microsoft.com/office/drawing/2014/main" id="{C1CD75BA-97F1-4284-A0D4-E7532E4E76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A4EF42E-AA31-4B0F-8DFD-5A9728631906}"/>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412136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581A61-5202-4874-BE2E-B0F69941B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827A3D-22BB-4AAD-957E-2EC47D09AB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C2F3FD-C9F2-4DAF-90EA-D872D75E3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B83E9-9D01-4224-8B29-62D838888612}" type="datetimeFigureOut">
              <a:rPr lang="en-GB" smtClean="0"/>
              <a:t>31/08/2026</a:t>
            </a:fld>
            <a:endParaRPr lang="en-GB" dirty="0"/>
          </a:p>
        </p:txBody>
      </p:sp>
      <p:sp>
        <p:nvSpPr>
          <p:cNvPr id="5" name="Footer Placeholder 4">
            <a:extLst>
              <a:ext uri="{FF2B5EF4-FFF2-40B4-BE49-F238E27FC236}">
                <a16:creationId xmlns:a16="http://schemas.microsoft.com/office/drawing/2014/main" id="{9A0251A0-53A7-4DA9-9DAC-06A660B0C8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16243DB-2050-4DA9-8027-AFC12B39A4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E3FAE-C3E6-45D1-9166-849D80792A76}" type="slidenum">
              <a:rPr lang="en-GB" smtClean="0"/>
              <a:t>‹#›</a:t>
            </a:fld>
            <a:endParaRPr lang="en-GB" dirty="0"/>
          </a:p>
        </p:txBody>
      </p:sp>
    </p:spTree>
    <p:extLst>
      <p:ext uri="{BB962C8B-B14F-4D97-AF65-F5344CB8AC3E}">
        <p14:creationId xmlns:p14="http://schemas.microsoft.com/office/powerpoint/2010/main" val="3879548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comments" Target="../comments/commen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cid:fe52c63f-b90c-45b4-9205-b4c272983d1c@eurprd07.prod.outlook.com" TargetMode="External"/><Relationship Id="rId13" Type="http://schemas.openxmlformats.org/officeDocument/2006/relationships/image" Target="../media/image10.jp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cid:efd42038-aa73-413a-a760-c49888c6e462@eurprd07.prod.outlook.com" TargetMode="External"/><Relationship Id="rId5" Type="http://schemas.openxmlformats.org/officeDocument/2006/relationships/image" Target="../media/image4.jpeg"/><Relationship Id="rId10" Type="http://schemas.openxmlformats.org/officeDocument/2006/relationships/image" Target="../media/image8.jpeg"/><Relationship Id="rId4" Type="http://schemas.openxmlformats.org/officeDocument/2006/relationships/image" Target="../media/image5.jpe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593889" y="-175184"/>
            <a:ext cx="10831398" cy="2387600"/>
          </a:xfrm>
        </p:spPr>
        <p:txBody>
          <a:bodyPr>
            <a:normAutofit/>
          </a:bodyPr>
          <a:lstStyle/>
          <a:p>
            <a:r>
              <a:rPr lang="en-GB" sz="5400" dirty="0">
                <a:latin typeface="Comic Sans MS" panose="030F0702030302020204" pitchFamily="66" charset="0"/>
              </a:rPr>
              <a:t>  Welcome to Langford Village    </a:t>
            </a:r>
            <a:br>
              <a:rPr lang="en-GB" sz="5400" dirty="0">
                <a:latin typeface="Comic Sans MS" panose="030F0702030302020204" pitchFamily="66" charset="0"/>
              </a:rPr>
            </a:br>
            <a:r>
              <a:rPr lang="en-GB" sz="5400" dirty="0">
                <a:latin typeface="Comic Sans MS" panose="030F0702030302020204" pitchFamily="66" charset="0"/>
              </a:rPr>
              <a:t>  Academy’s Foundation Stage</a:t>
            </a:r>
          </a:p>
        </p:txBody>
      </p:sp>
      <p:sp>
        <p:nvSpPr>
          <p:cNvPr id="4" name="Title 1">
            <a:extLst>
              <a:ext uri="{FF2B5EF4-FFF2-40B4-BE49-F238E27FC236}">
                <a16:creationId xmlns:a16="http://schemas.microsoft.com/office/drawing/2014/main" id="{37A05C51-7BC2-4DF4-AC81-59249C242BDF}"/>
              </a:ext>
            </a:extLst>
          </p:cNvPr>
          <p:cNvSpPr txBox="1">
            <a:spLocks/>
          </p:cNvSpPr>
          <p:nvPr/>
        </p:nvSpPr>
        <p:spPr>
          <a:xfrm>
            <a:off x="1421476" y="4487988"/>
            <a:ext cx="8791278" cy="176479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5400" dirty="0">
                <a:latin typeface="Comic Sans MS" panose="030F0702030302020204" pitchFamily="66" charset="0"/>
              </a:rPr>
              <a:t>   Jellyfish and Starfish Classes </a:t>
            </a:r>
          </a:p>
        </p:txBody>
      </p:sp>
      <p:sp>
        <p:nvSpPr>
          <p:cNvPr id="3" name="AutoShape 2" descr="https://www.gravenhurstacademy.org.uk/_site/images/design/logoColour.svg">
            <a:extLst>
              <a:ext uri="{FF2B5EF4-FFF2-40B4-BE49-F238E27FC236}">
                <a16:creationId xmlns:a16="http://schemas.microsoft.com/office/drawing/2014/main" id="{C4B45FBC-BAA0-4635-BF9A-58DD6863A14C}"/>
              </a:ext>
            </a:extLst>
          </p:cNvPr>
          <p:cNvSpPr>
            <a:spLocks noChangeAspect="1" noChangeArrowheads="1"/>
          </p:cNvSpPr>
          <p:nvPr/>
        </p:nvSpPr>
        <p:spPr bwMode="auto">
          <a:xfrm>
            <a:off x="5943599" y="3276599"/>
            <a:ext cx="1729819" cy="17298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0" y="0"/>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50 Types of Starfish With Pictures - Facts.net">
            <a:extLst>
              <a:ext uri="{FF2B5EF4-FFF2-40B4-BE49-F238E27FC236}">
                <a16:creationId xmlns:a16="http://schemas.microsoft.com/office/drawing/2014/main" id="{D25305FB-BB0B-4A3B-B93F-971E3906C0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2112" y="2390953"/>
            <a:ext cx="3250642" cy="21590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ildlife sightings | What you can do | Marine Conservation Society">
            <a:extLst>
              <a:ext uri="{FF2B5EF4-FFF2-40B4-BE49-F238E27FC236}">
                <a16:creationId xmlns:a16="http://schemas.microsoft.com/office/drawing/2014/main" id="{7805A791-3006-4FB9-A5E5-C60837CA0F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6520" y="2432254"/>
            <a:ext cx="3312035" cy="2117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067502"/>
          </a:xfrm>
        </p:spPr>
        <p:txBody>
          <a:bodyPr>
            <a:normAutofit/>
          </a:bodyPr>
          <a:lstStyle/>
          <a:p>
            <a:r>
              <a:rPr lang="en-GB" sz="4800" dirty="0">
                <a:latin typeface="Comic Sans MS" panose="030F0702030302020204" pitchFamily="66" charset="0"/>
              </a:rPr>
              <a:t>Who is in our classrooms?</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257747" y="2886907"/>
            <a:ext cx="6771235" cy="1156180"/>
          </a:xfrm>
        </p:spPr>
        <p:txBody>
          <a:bodyPr>
            <a:normAutofit/>
          </a:bodyPr>
          <a:lstStyle/>
          <a:p>
            <a:r>
              <a:rPr lang="en-GB" sz="2000" dirty="0">
                <a:latin typeface="Comic Sans MS" panose="030F0702030302020204" pitchFamily="66" charset="0"/>
              </a:rPr>
              <a:t>  Mrs Beazley          </a:t>
            </a:r>
          </a:p>
          <a:p>
            <a:r>
              <a:rPr lang="en-GB" sz="2000" dirty="0">
                <a:latin typeface="Comic Sans MS" panose="030F0702030302020204" pitchFamily="66" charset="0"/>
              </a:rPr>
              <a:t>Foundation Stage Leader</a:t>
            </a:r>
          </a:p>
        </p:txBody>
      </p:sp>
      <p:sp>
        <p:nvSpPr>
          <p:cNvPr id="4" name="Rectangle 3">
            <a:extLst>
              <a:ext uri="{FF2B5EF4-FFF2-40B4-BE49-F238E27FC236}">
                <a16:creationId xmlns:a16="http://schemas.microsoft.com/office/drawing/2014/main" id="{1B7D799F-89C2-44A0-9497-2D8BD725B08C}"/>
              </a:ext>
            </a:extLst>
          </p:cNvPr>
          <p:cNvSpPr/>
          <p:nvPr/>
        </p:nvSpPr>
        <p:spPr>
          <a:xfrm>
            <a:off x="3383280" y="2998140"/>
            <a:ext cx="8476488" cy="1384995"/>
          </a:xfrm>
          <a:prstGeom prst="rect">
            <a:avLst/>
          </a:prstGeom>
        </p:spPr>
        <p:txBody>
          <a:bodyPr wrap="square">
            <a:spAutoFit/>
          </a:bodyPr>
          <a:lstStyle/>
          <a:p>
            <a:pPr algn="ctr"/>
            <a:r>
              <a:rPr lang="en-GB" sz="2000" dirty="0">
                <a:latin typeface="Comic Sans MS" panose="030F0702030302020204" pitchFamily="66" charset="0"/>
              </a:rPr>
              <a:t>Mrs Jones                      Mrs Murphy</a:t>
            </a:r>
          </a:p>
          <a:p>
            <a:r>
              <a:rPr lang="en-GB" sz="2000" dirty="0">
                <a:latin typeface="Comic Sans MS" panose="030F0702030302020204" pitchFamily="66" charset="0"/>
              </a:rPr>
              <a:t>                       Class Teacher        Higher Level Teaching Assistant</a:t>
            </a:r>
          </a:p>
          <a:p>
            <a:pPr algn="ctr"/>
            <a:endParaRPr lang="en-GB" sz="2000" dirty="0">
              <a:latin typeface="Comic Sans MS" panose="030F0702030302020204" pitchFamily="66" charset="0"/>
            </a:endParaRPr>
          </a:p>
          <a:p>
            <a:pPr algn="ctr"/>
            <a:endParaRPr lang="en-GB" sz="2400" dirty="0"/>
          </a:p>
        </p:txBody>
      </p:sp>
      <p:sp>
        <p:nvSpPr>
          <p:cNvPr id="5" name="TextBox 4"/>
          <p:cNvSpPr txBox="1"/>
          <p:nvPr/>
        </p:nvSpPr>
        <p:spPr>
          <a:xfrm>
            <a:off x="249382" y="6028682"/>
            <a:ext cx="11942618" cy="646331"/>
          </a:xfrm>
          <a:prstGeom prst="rect">
            <a:avLst/>
          </a:prstGeom>
          <a:noFill/>
        </p:spPr>
        <p:txBody>
          <a:bodyPr wrap="square" rtlCol="0">
            <a:spAutoFit/>
          </a:bodyPr>
          <a:lstStyle/>
          <a:p>
            <a:r>
              <a:rPr lang="en-GB" dirty="0">
                <a:latin typeface="Comic Sans MS" panose="030F0702030302020204" pitchFamily="66" charset="0"/>
              </a:rPr>
              <a:t>                                  Mrs McKay                          Mrs Baker                     Mrs Greenham</a:t>
            </a:r>
          </a:p>
          <a:p>
            <a:r>
              <a:rPr lang="en-GB" dirty="0">
                <a:latin typeface="Comic Sans MS" panose="030F0702030302020204" pitchFamily="66" charset="0"/>
              </a:rPr>
              <a:t>                             Teaching Assistant           Teaching Assistant            Early Years SEND Co</a:t>
            </a:r>
          </a:p>
        </p:txBody>
      </p:sp>
      <p:pic>
        <p:nvPicPr>
          <p:cNvPr id="1026"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10050666"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pic>
        <p:nvPicPr>
          <p:cNvPr id="9" name="Picture 2" descr="Image preview"/>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8152" t="13105" r="20671" b="21261"/>
          <a:stretch/>
        </p:blipFill>
        <p:spPr bwMode="auto">
          <a:xfrm>
            <a:off x="2560167" y="930638"/>
            <a:ext cx="1405389" cy="198169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Wildlife sightings | What you can do | Marine Conservation Society">
            <a:extLst>
              <a:ext uri="{FF2B5EF4-FFF2-40B4-BE49-F238E27FC236}">
                <a16:creationId xmlns:a16="http://schemas.microsoft.com/office/drawing/2014/main" id="{F37F47E4-5FFB-4EB8-AB69-09170BAB1F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233"/>
            <a:ext cx="1617481" cy="103425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50 Types of Starfish With Pictures - Facts.net">
            <a:extLst>
              <a:ext uri="{FF2B5EF4-FFF2-40B4-BE49-F238E27FC236}">
                <a16:creationId xmlns:a16="http://schemas.microsoft.com/office/drawing/2014/main" id="{0FD6B962-8D53-4AD2-BC38-19D3BF70C5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27024"/>
            <a:ext cx="1617481" cy="107434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003DE8A2-E1D5-4669-B7BF-BB3AB460FC60}"/>
              </a:ext>
            </a:extLst>
          </p:cNvPr>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rot="5400000">
            <a:off x="5144457" y="1108292"/>
            <a:ext cx="1976295" cy="1617480"/>
          </a:xfrm>
          <a:prstGeom prst="rect">
            <a:avLst/>
          </a:prstGeom>
          <a:noFill/>
          <a:ln>
            <a:noFill/>
          </a:ln>
        </p:spPr>
      </p:pic>
      <p:pic>
        <p:nvPicPr>
          <p:cNvPr id="22" name="Picture 8" descr="Image preview">
            <a:extLst>
              <a:ext uri="{FF2B5EF4-FFF2-40B4-BE49-F238E27FC236}">
                <a16:creationId xmlns:a16="http://schemas.microsoft.com/office/drawing/2014/main" id="{05E22FA8-7995-4F1A-BE4B-2A00645E9E2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94417" y="908485"/>
            <a:ext cx="1545553" cy="206073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70CAF349-4DC8-4A63-B490-F9DBB8F97CE1}"/>
              </a:ext>
            </a:extLst>
          </p:cNvPr>
          <p:cNvPicPr/>
          <p:nvPr/>
        </p:nvPicPr>
        <p:blipFill>
          <a:blip r:embed="rId10" r:link="rId11" cstate="print">
            <a:extLst>
              <a:ext uri="{28A0092B-C50C-407E-A947-70E740481C1C}">
                <a14:useLocalDpi xmlns:a14="http://schemas.microsoft.com/office/drawing/2010/main" val="0"/>
              </a:ext>
            </a:extLst>
          </a:blip>
          <a:srcRect/>
          <a:stretch>
            <a:fillRect/>
          </a:stretch>
        </p:blipFill>
        <p:spPr bwMode="auto">
          <a:xfrm rot="5400000">
            <a:off x="2212656" y="4223296"/>
            <a:ext cx="1960588" cy="1444127"/>
          </a:xfrm>
          <a:prstGeom prst="rect">
            <a:avLst/>
          </a:prstGeom>
          <a:noFill/>
          <a:ln>
            <a:noFill/>
          </a:ln>
        </p:spPr>
      </p:pic>
      <p:pic>
        <p:nvPicPr>
          <p:cNvPr id="24" name="Picture 23">
            <a:extLst>
              <a:ext uri="{FF2B5EF4-FFF2-40B4-BE49-F238E27FC236}">
                <a16:creationId xmlns:a16="http://schemas.microsoft.com/office/drawing/2014/main" id="{E0FA1ADF-A41E-4857-A8F2-B4341FCDD10C}"/>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5400000">
            <a:off x="7975795" y="4283365"/>
            <a:ext cx="1960588" cy="1530047"/>
          </a:xfrm>
          <a:prstGeom prst="rect">
            <a:avLst/>
          </a:prstGeom>
          <a:noFill/>
          <a:ln>
            <a:noFill/>
          </a:ln>
        </p:spPr>
      </p:pic>
      <p:pic>
        <p:nvPicPr>
          <p:cNvPr id="8" name="Picture 7">
            <a:extLst>
              <a:ext uri="{FF2B5EF4-FFF2-40B4-BE49-F238E27FC236}">
                <a16:creationId xmlns:a16="http://schemas.microsoft.com/office/drawing/2014/main" id="{244A40E4-76C3-4244-A20D-1B925D54C025}"/>
              </a:ext>
            </a:extLst>
          </p:cNvPr>
          <p:cNvPicPr>
            <a:picLocks noChangeAspect="1"/>
          </p:cNvPicPr>
          <p:nvPr/>
        </p:nvPicPr>
        <p:blipFill rotWithShape="1">
          <a:blip r:embed="rId13">
            <a:extLst>
              <a:ext uri="{28A0092B-C50C-407E-A947-70E740481C1C}">
                <a14:useLocalDpi xmlns:a14="http://schemas.microsoft.com/office/drawing/2010/main" val="0"/>
              </a:ext>
            </a:extLst>
          </a:blip>
          <a:srcRect l="10257" r="15020" b="38295"/>
          <a:stretch/>
        </p:blipFill>
        <p:spPr>
          <a:xfrm>
            <a:off x="5231989" y="4043087"/>
            <a:ext cx="1801232" cy="2013194"/>
          </a:xfrm>
          <a:prstGeom prst="rect">
            <a:avLst/>
          </a:prstGeom>
        </p:spPr>
      </p:pic>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034320" y="143690"/>
            <a:ext cx="10630375" cy="1433306"/>
          </a:xfrm>
        </p:spPr>
        <p:txBody>
          <a:bodyPr>
            <a:normAutofit/>
          </a:bodyPr>
          <a:lstStyle/>
          <a:p>
            <a:pPr algn="l"/>
            <a:r>
              <a:rPr lang="en-GB" sz="4400" dirty="0">
                <a:latin typeface="Comic Sans MS" panose="030F0702030302020204" pitchFamily="66" charset="0"/>
              </a:rPr>
              <a:t>          A typical morning in the </a:t>
            </a:r>
            <a:br>
              <a:rPr lang="en-GB" sz="4400" dirty="0">
                <a:latin typeface="Comic Sans MS" panose="030F0702030302020204" pitchFamily="66" charset="0"/>
              </a:rPr>
            </a:br>
            <a:r>
              <a:rPr lang="en-GB" sz="4400" dirty="0">
                <a:latin typeface="Comic Sans MS" panose="030F0702030302020204" pitchFamily="66" charset="0"/>
              </a:rPr>
              <a:t>         Foundation Stage Classes </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789162"/>
            <a:ext cx="11137392" cy="4355605"/>
          </a:xfrm>
        </p:spPr>
        <p:txBody>
          <a:bodyPr>
            <a:normAutofit/>
          </a:bodyPr>
          <a:lstStyle/>
          <a:p>
            <a:pPr marL="457200" indent="-457200" algn="l">
              <a:buFont typeface="Arial" panose="020B0604020202020204" pitchFamily="34" charset="0"/>
              <a:buChar char="•"/>
            </a:pPr>
            <a:r>
              <a:rPr lang="en-GB" dirty="0">
                <a:latin typeface="Comic Sans MS" panose="030F0702030302020204" pitchFamily="66" charset="0"/>
              </a:rPr>
              <a:t>8.50 - Children arrive</a:t>
            </a:r>
          </a:p>
          <a:p>
            <a:pPr marL="457200" indent="-457200" algn="l">
              <a:buFont typeface="Arial" panose="020B0604020202020204" pitchFamily="34" charset="0"/>
              <a:buChar char="•"/>
            </a:pPr>
            <a:r>
              <a:rPr lang="en-GB" dirty="0">
                <a:latin typeface="Comic Sans MS" panose="030F0702030302020204" pitchFamily="66" charset="0"/>
              </a:rPr>
              <a:t>8.55 - Registration</a:t>
            </a:r>
          </a:p>
          <a:p>
            <a:pPr marL="457200" indent="-457200" algn="l">
              <a:buFont typeface="Arial" panose="020B0604020202020204" pitchFamily="34" charset="0"/>
              <a:buChar char="•"/>
            </a:pPr>
            <a:r>
              <a:rPr lang="en-GB" dirty="0">
                <a:latin typeface="Comic Sans MS" panose="030F0702030302020204" pitchFamily="66" charset="0"/>
              </a:rPr>
              <a:t>9.05 – Phonics and Writing </a:t>
            </a:r>
          </a:p>
          <a:p>
            <a:pPr marL="457200" indent="-457200" algn="l">
              <a:buFont typeface="Arial" panose="020B0604020202020204" pitchFamily="34" charset="0"/>
              <a:buChar char="•"/>
            </a:pPr>
            <a:r>
              <a:rPr lang="en-US" dirty="0">
                <a:latin typeface="Comic Sans MS" panose="030F0702030302020204" pitchFamily="66" charset="0"/>
              </a:rPr>
              <a:t>9</a:t>
            </a:r>
            <a:r>
              <a:rPr lang="en-GB" dirty="0">
                <a:latin typeface="Comic Sans MS" panose="030F0702030302020204" pitchFamily="66" charset="0"/>
              </a:rPr>
              <a:t>.30 – Child initiated play and adult directed activities (indoors/outdoors) </a:t>
            </a:r>
          </a:p>
          <a:p>
            <a:pPr marL="457200" indent="-457200" algn="l">
              <a:buFont typeface="Arial" panose="020B0604020202020204" pitchFamily="34" charset="0"/>
              <a:buChar char="•"/>
            </a:pPr>
            <a:r>
              <a:rPr lang="en-US" dirty="0">
                <a:latin typeface="Comic Sans MS" panose="030F0702030302020204" pitchFamily="66" charset="0"/>
              </a:rPr>
              <a:t>1</a:t>
            </a:r>
            <a:r>
              <a:rPr lang="en-GB" dirty="0">
                <a:latin typeface="Comic Sans MS" panose="030F0702030302020204" pitchFamily="66" charset="0"/>
              </a:rPr>
              <a:t>0.30 – Milk and Snack time </a:t>
            </a:r>
          </a:p>
          <a:p>
            <a:pPr marL="457200" indent="-457200" algn="l">
              <a:buFont typeface="Arial" panose="020B0604020202020204" pitchFamily="34" charset="0"/>
              <a:buChar char="•"/>
            </a:pPr>
            <a:r>
              <a:rPr lang="en-US" dirty="0">
                <a:latin typeface="Comic Sans MS" panose="030F0702030302020204" pitchFamily="66" charset="0"/>
              </a:rPr>
              <a:t>1</a:t>
            </a:r>
            <a:r>
              <a:rPr lang="en-GB" dirty="0">
                <a:latin typeface="Comic Sans MS" panose="030F0702030302020204" pitchFamily="66" charset="0"/>
              </a:rPr>
              <a:t>0.50 – Maths </a:t>
            </a:r>
          </a:p>
          <a:p>
            <a:pPr marL="457200" indent="-457200" algn="l">
              <a:buFont typeface="Arial" panose="020B0604020202020204" pitchFamily="34" charset="0"/>
              <a:buChar char="•"/>
            </a:pPr>
            <a:r>
              <a:rPr lang="en-US" dirty="0">
                <a:latin typeface="Comic Sans MS" panose="030F0702030302020204" pitchFamily="66" charset="0"/>
              </a:rPr>
              <a:t>11.15 – Child initiated and adult directed activities </a:t>
            </a:r>
          </a:p>
          <a:p>
            <a:pPr marL="457200" indent="-457200" algn="l">
              <a:buFont typeface="Arial" panose="020B0604020202020204" pitchFamily="34" charset="0"/>
              <a:buChar char="•"/>
            </a:pPr>
            <a:r>
              <a:rPr lang="en-US" dirty="0">
                <a:latin typeface="Comic Sans MS" panose="030F0702030302020204" pitchFamily="66" charset="0"/>
              </a:rPr>
              <a:t>11.45 - Lunchtime </a:t>
            </a:r>
            <a:endParaRPr lang="en-GB" dirty="0">
              <a:latin typeface="Comic Sans MS" panose="030F0702030302020204" pitchFamily="66" charset="0"/>
            </a:endParaRPr>
          </a:p>
          <a:p>
            <a:pPr marL="457200" indent="-457200" algn="l">
              <a:buFont typeface="Arial" panose="020B0604020202020204" pitchFamily="34" charset="0"/>
              <a:buChar char="•"/>
            </a:pPr>
            <a:endParaRPr lang="en-GB"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099C06E1-3692-4DFE-AF12-917AF95A90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7232"/>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731E3DE7-3AA3-4588-ADBA-67FC16611F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95708" y="5860009"/>
            <a:ext cx="1496292" cy="993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09993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Lunchtime </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825738"/>
            <a:ext cx="11137392" cy="4355605"/>
          </a:xfrm>
        </p:spPr>
        <p:txBody>
          <a:bodyPr>
            <a:normAutofit/>
          </a:bodyPr>
          <a:lstStyle/>
          <a:p>
            <a:pPr marL="457200" indent="-457200" algn="l">
              <a:buFont typeface="Arial" panose="020B0604020202020204" pitchFamily="34" charset="0"/>
              <a:buChar char="•"/>
            </a:pPr>
            <a:r>
              <a:rPr lang="en-GB" sz="2800" dirty="0">
                <a:latin typeface="Comic Sans MS" panose="030F0702030302020204" pitchFamily="66" charset="0"/>
              </a:rPr>
              <a:t>Foundation Stage will have lunch between 11.45-1.00pm. </a:t>
            </a:r>
          </a:p>
          <a:p>
            <a:pPr marL="457200" indent="-457200" algn="l">
              <a:buFont typeface="Arial" panose="020B0604020202020204" pitchFamily="34" charset="0"/>
              <a:buChar char="•"/>
            </a:pPr>
            <a:endParaRPr lang="en-GB" sz="2800" dirty="0">
              <a:latin typeface="Comic Sans MS" panose="030F0702030302020204" pitchFamily="66" charset="0"/>
            </a:endParaRPr>
          </a:p>
          <a:p>
            <a:pPr marL="457200" indent="-457200" algn="l">
              <a:buFont typeface="Arial" panose="020B0604020202020204" pitchFamily="34" charset="0"/>
              <a:buChar char="•"/>
            </a:pPr>
            <a:r>
              <a:rPr lang="en-GB" sz="2800" dirty="0">
                <a:latin typeface="Comic Sans MS" panose="030F0702030302020204" pitchFamily="66" charset="0"/>
              </a:rPr>
              <a:t>Your child is entitled to a free school lunch each day. This is a cooked meal.</a:t>
            </a:r>
          </a:p>
          <a:p>
            <a:pPr marL="457200" indent="-457200" algn="l">
              <a:buFont typeface="Arial" panose="020B0604020202020204" pitchFamily="34" charset="0"/>
              <a:buChar char="•"/>
            </a:pPr>
            <a:endParaRPr lang="en-GB" sz="2800" dirty="0">
              <a:latin typeface="Comic Sans MS" panose="030F0702030302020204" pitchFamily="66" charset="0"/>
            </a:endParaRPr>
          </a:p>
          <a:p>
            <a:pPr marL="457200" indent="-457200" algn="l">
              <a:buFont typeface="Arial" panose="020B0604020202020204" pitchFamily="34" charset="0"/>
              <a:buChar char="•"/>
            </a:pPr>
            <a:r>
              <a:rPr lang="en-GB" sz="2800" dirty="0">
                <a:latin typeface="Comic Sans MS" panose="030F0702030302020204" pitchFamily="66" charset="0"/>
              </a:rPr>
              <a:t>If you would prefer, your child can bring in a packed lunch from home with them. </a:t>
            </a:r>
          </a:p>
          <a:p>
            <a:pPr marL="457200" indent="-457200" algn="l">
              <a:buFont typeface="Arial" panose="020B0604020202020204" pitchFamily="34" charset="0"/>
              <a:buChar char="•"/>
            </a:pPr>
            <a:endParaRPr lang="en-GB"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31FA5E72-021C-4B20-87C6-5766D6DDC4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5"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05067FB5-70C3-4312-9BAB-BB29305D8C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0690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991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899411" y="235130"/>
            <a:ext cx="10301989" cy="1254036"/>
          </a:xfrm>
        </p:spPr>
        <p:txBody>
          <a:bodyPr>
            <a:normAutofit fontScale="90000"/>
          </a:bodyPr>
          <a:lstStyle/>
          <a:p>
            <a:r>
              <a:rPr lang="en-US" sz="4400" dirty="0">
                <a:latin typeface="Comic Sans MS" panose="030F0702030302020204" pitchFamily="66" charset="0"/>
              </a:rPr>
              <a:t>A typical afternoon in the </a:t>
            </a:r>
            <a:br>
              <a:rPr lang="en-US" sz="4400" dirty="0">
                <a:latin typeface="Comic Sans MS" panose="030F0702030302020204" pitchFamily="66" charset="0"/>
              </a:rPr>
            </a:br>
            <a:r>
              <a:rPr lang="en-US" sz="4400" dirty="0">
                <a:latin typeface="Comic Sans MS" panose="030F0702030302020204" pitchFamily="66" charset="0"/>
              </a:rPr>
              <a:t>Foundation Stage Classes </a:t>
            </a:r>
            <a:endParaRPr lang="en-GB" sz="4400" dirty="0">
              <a:latin typeface="Comic Sans MS" panose="030F0702030302020204" pitchFamily="66" charset="0"/>
            </a:endParaRP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95961"/>
            <a:ext cx="11137392" cy="4355605"/>
          </a:xfrm>
        </p:spPr>
        <p:txBody>
          <a:bodyPr>
            <a:normAutofit/>
          </a:bodyPr>
          <a:lstStyle/>
          <a:p>
            <a:pPr marL="457200" indent="-457200" algn="l">
              <a:lnSpc>
                <a:spcPct val="120000"/>
              </a:lnSpc>
              <a:buFont typeface="Arial" panose="020B0604020202020204" pitchFamily="34" charset="0"/>
              <a:buChar char="•"/>
            </a:pPr>
            <a:r>
              <a:rPr lang="en-GB" sz="3200" dirty="0">
                <a:latin typeface="Comic Sans MS" panose="030F0702030302020204" pitchFamily="66" charset="0"/>
              </a:rPr>
              <a:t>1.00 – Afternoon registration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1</a:t>
            </a:r>
            <a:r>
              <a:rPr lang="en-GB" sz="3200" dirty="0">
                <a:latin typeface="Comic Sans MS" panose="030F0702030302020204" pitchFamily="66" charset="0"/>
              </a:rPr>
              <a:t>.05 – Topic based activities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1.30</a:t>
            </a:r>
            <a:r>
              <a:rPr lang="en-GB" sz="3200" dirty="0">
                <a:latin typeface="Comic Sans MS" panose="030F0702030302020204" pitchFamily="66" charset="0"/>
              </a:rPr>
              <a:t> – Choosing activities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2.55</a:t>
            </a:r>
            <a:r>
              <a:rPr lang="en-GB" sz="3200" dirty="0">
                <a:latin typeface="Comic Sans MS" panose="030F0702030302020204" pitchFamily="66" charset="0"/>
              </a:rPr>
              <a:t> – Assembly/ Story time </a:t>
            </a:r>
          </a:p>
          <a:p>
            <a:pPr marL="457200" indent="-457200" algn="l">
              <a:lnSpc>
                <a:spcPct val="120000"/>
              </a:lnSpc>
              <a:buFont typeface="Arial" panose="020B0604020202020204" pitchFamily="34" charset="0"/>
              <a:buChar char="•"/>
            </a:pPr>
            <a:r>
              <a:rPr lang="en-US" sz="3200" dirty="0">
                <a:latin typeface="Comic Sans MS" panose="030F0702030302020204" pitchFamily="66" charset="0"/>
              </a:rPr>
              <a:t>3.15 – Home time </a:t>
            </a:r>
            <a:endParaRPr lang="en-GB" sz="3200" dirty="0">
              <a:latin typeface="Comic Sans MS" panose="030F0702030302020204" pitchFamily="66" charset="0"/>
            </a:endParaRPr>
          </a:p>
          <a:p>
            <a:pPr marL="457200" indent="-457200" algn="l">
              <a:buFont typeface="Arial" panose="020B0604020202020204" pitchFamily="34" charset="0"/>
              <a:buChar char="•"/>
            </a:pPr>
            <a:endParaRPr lang="en-GB"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17A78C5D-6738-4595-AF9D-7F8B3B3F53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85206E09-947B-4D60-9AC4-4585126998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215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omic Sans MS" panose="030F0702030302020204" pitchFamily="66" charset="0"/>
              </a:rPr>
              <a:t>Forest School</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latin typeface="Comic Sans MS" panose="030F0702030302020204" pitchFamily="66" charset="0"/>
              </a:rPr>
              <a:t>The sessions are between 1 ½ and 2 hours long.  This is to allow the learners time to relax and be able to let go of any stresses they are feeling as it takes on average 20 minutes to just ‘unwind’ from the day to day pressures they are feeling, the same as an adult.</a:t>
            </a:r>
          </a:p>
          <a:p>
            <a:pPr marL="0" indent="0">
              <a:buNone/>
            </a:pPr>
            <a:r>
              <a:rPr lang="en-GB" b="1" dirty="0">
                <a:latin typeface="Comic Sans MS" panose="030F0702030302020204" pitchFamily="66" charset="0"/>
              </a:rPr>
              <a:t>What will be on offer in each session:</a:t>
            </a:r>
          </a:p>
          <a:p>
            <a:pPr>
              <a:buFont typeface="Wingdings" panose="05000000000000000000" pitchFamily="2" charset="2"/>
              <a:buChar char="v"/>
            </a:pPr>
            <a:r>
              <a:rPr lang="en-GB" dirty="0">
                <a:latin typeface="Comic Sans MS" panose="030F0702030302020204" pitchFamily="66" charset="0"/>
              </a:rPr>
              <a:t>A new adult directed activity</a:t>
            </a:r>
          </a:p>
          <a:p>
            <a:pPr>
              <a:buFont typeface="Wingdings" panose="05000000000000000000" pitchFamily="2" charset="2"/>
              <a:buChar char="v"/>
            </a:pPr>
            <a:r>
              <a:rPr lang="en-GB" dirty="0">
                <a:latin typeface="Comic Sans MS" panose="030F0702030302020204" pitchFamily="66" charset="0"/>
              </a:rPr>
              <a:t>Previous activity resources to enable their own investigations</a:t>
            </a:r>
          </a:p>
          <a:p>
            <a:pPr>
              <a:buFont typeface="Wingdings" panose="05000000000000000000" pitchFamily="2" charset="2"/>
              <a:buChar char="v"/>
            </a:pPr>
            <a:r>
              <a:rPr lang="en-GB" dirty="0">
                <a:latin typeface="Comic Sans MS" panose="030F0702030302020204" pitchFamily="66" charset="0"/>
              </a:rPr>
              <a:t>Mud area</a:t>
            </a:r>
          </a:p>
          <a:p>
            <a:pPr>
              <a:buFont typeface="Wingdings" panose="05000000000000000000" pitchFamily="2" charset="2"/>
              <a:buChar char="v"/>
            </a:pPr>
            <a:r>
              <a:rPr lang="en-GB" dirty="0">
                <a:latin typeface="Comic Sans MS" panose="030F0702030302020204" pitchFamily="66" charset="0"/>
              </a:rPr>
              <a:t>Stick resources for own play – den building etc</a:t>
            </a:r>
          </a:p>
          <a:p>
            <a:pPr>
              <a:buFont typeface="Wingdings" panose="05000000000000000000" pitchFamily="2" charset="2"/>
              <a:buChar char="v"/>
            </a:pPr>
            <a:r>
              <a:rPr lang="en-GB" dirty="0">
                <a:latin typeface="Comic Sans MS" panose="030F0702030302020204" pitchFamily="66" charset="0"/>
              </a:rPr>
              <a:t>Scavenger hunt sheets</a:t>
            </a:r>
          </a:p>
          <a:p>
            <a:pPr>
              <a:buFont typeface="Wingdings" panose="05000000000000000000" pitchFamily="2" charset="2"/>
              <a:buChar char="v"/>
            </a:pPr>
            <a:r>
              <a:rPr lang="en-GB" dirty="0">
                <a:latin typeface="Comic Sans MS" panose="030F0702030302020204" pitchFamily="66" charset="0"/>
              </a:rPr>
              <a:t>Time for their own play and exploring resources/ the environment</a:t>
            </a:r>
          </a:p>
          <a:p>
            <a:pPr marL="0" indent="0">
              <a:buNone/>
            </a:pPr>
            <a:endParaRPr lang="en-GB" dirty="0"/>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035F3575-6E6A-4FDE-B2CA-D1FE2E30B5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AC6D15AE-ED5B-4A17-8EAD-49CC5F829B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34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
            <a:ext cx="9144000" cy="2008413"/>
          </a:xfrm>
        </p:spPr>
        <p:txBody>
          <a:bodyPr/>
          <a:lstStyle/>
          <a:p>
            <a:r>
              <a:rPr lang="en-GB" dirty="0">
                <a:latin typeface="Comic Sans MS" panose="030F0702030302020204" pitchFamily="66" charset="0"/>
              </a:rPr>
              <a:t>Foundation Stage</a:t>
            </a:r>
            <a:br>
              <a:rPr lang="en-GB" dirty="0">
                <a:latin typeface="Comic Sans MS" panose="030F0702030302020204" pitchFamily="66" charset="0"/>
              </a:rPr>
            </a:br>
            <a:r>
              <a:rPr lang="en-GB" dirty="0">
                <a:latin typeface="Comic Sans MS" panose="030F0702030302020204" pitchFamily="66" charset="0"/>
              </a:rPr>
              <a:t> Topics </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752586"/>
            <a:ext cx="11137392" cy="4355605"/>
          </a:xfrm>
        </p:spPr>
        <p:txBody>
          <a:bodyPr>
            <a:normAutofit lnSpcReduction="10000"/>
          </a:bodyPr>
          <a:lstStyle/>
          <a:p>
            <a:pPr algn="l"/>
            <a:endParaRPr lang="en-GB" sz="3200" dirty="0">
              <a:latin typeface="Comic Sans MS" panose="030F0702030302020204" pitchFamily="66" charset="0"/>
            </a:endParaRPr>
          </a:p>
          <a:p>
            <a:pPr algn="l"/>
            <a:r>
              <a:rPr lang="en-GB" sz="3200" dirty="0">
                <a:latin typeface="Comic Sans MS" panose="030F0702030302020204" pitchFamily="66" charset="0"/>
              </a:rPr>
              <a:t>Throughout the year we cover 6 topics: </a:t>
            </a:r>
          </a:p>
          <a:p>
            <a:pPr algn="l"/>
            <a:r>
              <a:rPr lang="en-US" sz="3200" dirty="0">
                <a:latin typeface="Comic Sans MS" panose="030F0702030302020204" pitchFamily="66" charset="0"/>
              </a:rPr>
              <a:t>A</a:t>
            </a:r>
            <a:r>
              <a:rPr lang="en-GB" sz="3200" dirty="0">
                <a:latin typeface="Comic Sans MS" panose="030F0702030302020204" pitchFamily="66" charset="0"/>
              </a:rPr>
              <a:t>utumn 1</a:t>
            </a:r>
            <a:r>
              <a:rPr lang="en-GB" sz="3200">
                <a:latin typeface="Comic Sans MS" panose="030F0702030302020204" pitchFamily="66" charset="0"/>
              </a:rPr>
              <a:t>: Ourselves</a:t>
            </a:r>
            <a:endParaRPr lang="en-GB" sz="3200" dirty="0">
              <a:latin typeface="Comic Sans MS" panose="030F0702030302020204" pitchFamily="66" charset="0"/>
            </a:endParaRPr>
          </a:p>
          <a:p>
            <a:pPr algn="l"/>
            <a:r>
              <a:rPr lang="en-US" sz="3200" dirty="0">
                <a:latin typeface="Comic Sans MS" panose="030F0702030302020204" pitchFamily="66" charset="0"/>
              </a:rPr>
              <a:t>A</a:t>
            </a:r>
            <a:r>
              <a:rPr lang="en-GB" sz="3200" dirty="0">
                <a:latin typeface="Comic Sans MS" panose="030F0702030302020204" pitchFamily="66" charset="0"/>
              </a:rPr>
              <a:t>utumn 2: Festivals </a:t>
            </a:r>
          </a:p>
          <a:p>
            <a:pPr algn="l"/>
            <a:r>
              <a:rPr lang="en-US" sz="3200" dirty="0">
                <a:latin typeface="Comic Sans MS" panose="030F0702030302020204" pitchFamily="66" charset="0"/>
              </a:rPr>
              <a:t>S</a:t>
            </a:r>
            <a:r>
              <a:rPr lang="en-GB" sz="3200" dirty="0">
                <a:latin typeface="Comic Sans MS" panose="030F0702030302020204" pitchFamily="66" charset="0"/>
              </a:rPr>
              <a:t>pring 1: Dinosaurs</a:t>
            </a:r>
          </a:p>
          <a:p>
            <a:pPr algn="l"/>
            <a:r>
              <a:rPr lang="en-US" sz="3200" dirty="0">
                <a:latin typeface="Comic Sans MS" panose="030F0702030302020204" pitchFamily="66" charset="0"/>
              </a:rPr>
              <a:t>S</a:t>
            </a:r>
            <a:r>
              <a:rPr lang="en-GB" sz="3200" dirty="0">
                <a:latin typeface="Comic Sans MS" panose="030F0702030302020204" pitchFamily="66" charset="0"/>
              </a:rPr>
              <a:t>pring 2: Spring and Easter</a:t>
            </a:r>
          </a:p>
          <a:p>
            <a:pPr algn="l"/>
            <a:r>
              <a:rPr lang="en-US" sz="3200" dirty="0">
                <a:latin typeface="Comic Sans MS" panose="030F0702030302020204" pitchFamily="66" charset="0"/>
              </a:rPr>
              <a:t>S</a:t>
            </a:r>
            <a:r>
              <a:rPr lang="en-GB" sz="3200" dirty="0">
                <a:latin typeface="Comic Sans MS" panose="030F0702030302020204" pitchFamily="66" charset="0"/>
              </a:rPr>
              <a:t>ummer 1: Traditional Tales</a:t>
            </a:r>
          </a:p>
          <a:p>
            <a:pPr algn="l"/>
            <a:r>
              <a:rPr lang="en-US" sz="3200" dirty="0">
                <a:latin typeface="Comic Sans MS" panose="030F0702030302020204" pitchFamily="66" charset="0"/>
              </a:rPr>
              <a:t>S</a:t>
            </a:r>
            <a:r>
              <a:rPr lang="en-GB" sz="3200" dirty="0">
                <a:latin typeface="Comic Sans MS" panose="030F0702030302020204" pitchFamily="66" charset="0"/>
              </a:rPr>
              <a:t>ummer 2: Under the Sea</a:t>
            </a: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A3924822-1411-4CF6-A86E-C4111C625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951"/>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25C2A6A9-B550-4465-96BB-133360114F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0822"/>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296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79881"/>
            <a:ext cx="9144000" cy="1723166"/>
          </a:xfrm>
        </p:spPr>
        <p:txBody>
          <a:bodyPr>
            <a:noAutofit/>
          </a:bodyPr>
          <a:lstStyle/>
          <a:p>
            <a:r>
              <a:rPr lang="en-GB" sz="4000" dirty="0">
                <a:latin typeface="Comic Sans MS" panose="030F0702030302020204" pitchFamily="66" charset="0"/>
              </a:rPr>
              <a:t>Areas of </a:t>
            </a:r>
            <a:br>
              <a:rPr lang="en-GB" sz="4000" dirty="0">
                <a:latin typeface="Comic Sans MS" panose="030F0702030302020204" pitchFamily="66" charset="0"/>
              </a:rPr>
            </a:br>
            <a:r>
              <a:rPr lang="en-GB" sz="4000" dirty="0">
                <a:latin typeface="Comic Sans MS" panose="030F0702030302020204" pitchFamily="66" charset="0"/>
              </a:rPr>
              <a:t>Learning &amp; Development </a:t>
            </a:r>
            <a:br>
              <a:rPr lang="en-GB" sz="4000" dirty="0">
                <a:latin typeface="Comic Sans MS" panose="030F0702030302020204" pitchFamily="66" charset="0"/>
              </a:rPr>
            </a:br>
            <a:r>
              <a:rPr lang="en-GB" sz="4000" dirty="0">
                <a:latin typeface="Comic Sans MS" panose="030F0702030302020204" pitchFamily="66" charset="0"/>
              </a:rPr>
              <a:t>in the EYFS</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65988" y="1695961"/>
            <a:ext cx="11868346" cy="5044204"/>
          </a:xfrm>
        </p:spPr>
        <p:txBody>
          <a:bodyPr>
            <a:normAutofit/>
          </a:bodyPr>
          <a:lstStyle/>
          <a:p>
            <a:pPr algn="l">
              <a:lnSpc>
                <a:spcPct val="150000"/>
              </a:lnSpc>
            </a:pPr>
            <a:r>
              <a:rPr lang="en-GB" sz="1600" dirty="0">
                <a:latin typeface="Comic Sans MS" panose="030F0702030302020204" pitchFamily="66" charset="0"/>
              </a:rPr>
              <a:t>There are </a:t>
            </a:r>
            <a:r>
              <a:rPr lang="en-GB" sz="1600" b="1" dirty="0">
                <a:latin typeface="Comic Sans MS" panose="030F0702030302020204" pitchFamily="66" charset="0"/>
              </a:rPr>
              <a:t>seven areas of learning and development</a:t>
            </a:r>
            <a:r>
              <a:rPr lang="en-GB" sz="1600" dirty="0">
                <a:latin typeface="Comic Sans MS" panose="030F0702030302020204" pitchFamily="66" charset="0"/>
              </a:rPr>
              <a:t> that must shape educational programmes in early years settings. All areas of learning and development are important and inter-connected</a:t>
            </a:r>
            <a:endParaRPr lang="en-US" sz="1600" dirty="0">
              <a:latin typeface="Comic Sans MS" panose="030F0702030302020204" pitchFamily="66" charset="0"/>
            </a:endParaRPr>
          </a:p>
          <a:p>
            <a:pPr algn="l"/>
            <a:r>
              <a:rPr lang="en-GB" sz="1600" dirty="0">
                <a:latin typeface="Comic Sans MS" panose="030F0702030302020204" pitchFamily="66" charset="0"/>
              </a:rPr>
              <a:t>Three areas are particularly important for building a foundation for igniting children’s curiosity and enthusiasm for learning, forming relationships and thriving.  These are the </a:t>
            </a:r>
            <a:r>
              <a:rPr lang="en-GB" sz="1600" b="1" dirty="0">
                <a:latin typeface="Comic Sans MS" panose="030F0702030302020204" pitchFamily="66" charset="0"/>
              </a:rPr>
              <a:t>prime areas</a:t>
            </a:r>
            <a:r>
              <a:rPr lang="en-GB" sz="1600" dirty="0">
                <a:latin typeface="Comic Sans MS" panose="030F0702030302020204" pitchFamily="66" charset="0"/>
              </a:rPr>
              <a:t>: </a:t>
            </a:r>
          </a:p>
          <a:p>
            <a:pPr algn="l"/>
            <a:r>
              <a:rPr lang="en-GB" sz="1600" b="1" dirty="0">
                <a:latin typeface="Comic Sans MS" panose="030F0702030302020204" pitchFamily="66" charset="0"/>
              </a:rPr>
              <a:t>• Communication and Language </a:t>
            </a:r>
          </a:p>
          <a:p>
            <a:pPr algn="l"/>
            <a:r>
              <a:rPr lang="en-GB" sz="1600" b="1" dirty="0">
                <a:latin typeface="Comic Sans MS" panose="030F0702030302020204" pitchFamily="66" charset="0"/>
              </a:rPr>
              <a:t>• Physical Development </a:t>
            </a:r>
          </a:p>
          <a:p>
            <a:pPr algn="l"/>
            <a:r>
              <a:rPr lang="en-GB" sz="1600" b="1" dirty="0">
                <a:latin typeface="Comic Sans MS" panose="030F0702030302020204" pitchFamily="66" charset="0"/>
              </a:rPr>
              <a:t>• Personal, Social and Emotional Development</a:t>
            </a:r>
          </a:p>
          <a:p>
            <a:pPr algn="l"/>
            <a:r>
              <a:rPr lang="en-GB" sz="1600" dirty="0">
                <a:latin typeface="Comic Sans MS" panose="030F0702030302020204" pitchFamily="66" charset="0"/>
              </a:rPr>
              <a:t>We must also support children in four specific areas, through which the three prime areas are strengthened and applied. The specific areas are: </a:t>
            </a:r>
          </a:p>
          <a:p>
            <a:pPr algn="l"/>
            <a:r>
              <a:rPr lang="en-GB" sz="1600" b="1" dirty="0">
                <a:latin typeface="Comic Sans MS" panose="030F0702030302020204" pitchFamily="66" charset="0"/>
              </a:rPr>
              <a:t>• Literacy </a:t>
            </a:r>
          </a:p>
          <a:p>
            <a:pPr algn="l"/>
            <a:r>
              <a:rPr lang="en-GB" sz="1600" b="1" dirty="0">
                <a:latin typeface="Comic Sans MS" panose="030F0702030302020204" pitchFamily="66" charset="0"/>
              </a:rPr>
              <a:t>• Mathematics </a:t>
            </a:r>
          </a:p>
          <a:p>
            <a:pPr algn="l"/>
            <a:r>
              <a:rPr lang="en-GB" sz="1600" b="1" dirty="0">
                <a:latin typeface="Comic Sans MS" panose="030F0702030302020204" pitchFamily="66" charset="0"/>
              </a:rPr>
              <a:t>• Understanding the World </a:t>
            </a:r>
          </a:p>
          <a:p>
            <a:pPr algn="l"/>
            <a:r>
              <a:rPr lang="en-GB" sz="1600" b="1" dirty="0">
                <a:latin typeface="Comic Sans MS" panose="030F0702030302020204" pitchFamily="66" charset="0"/>
              </a:rPr>
              <a:t>• Expressive Arts and Design </a:t>
            </a:r>
            <a:endParaRPr lang="en-US" sz="1600" b="1"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Wildlife sightings | What you can do | Marine Conservation Society">
            <a:extLst>
              <a:ext uri="{FF2B5EF4-FFF2-40B4-BE49-F238E27FC236}">
                <a16:creationId xmlns:a16="http://schemas.microsoft.com/office/drawing/2014/main" id="{1306F94F-8245-45A2-B26F-6D08D779A8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50 Types of Starfish With Pictures - Facts.net">
            <a:extLst>
              <a:ext uri="{FF2B5EF4-FFF2-40B4-BE49-F238E27FC236}">
                <a16:creationId xmlns:a16="http://schemas.microsoft.com/office/drawing/2014/main" id="{14F880EE-C4EF-4291-AC09-148A77DFD4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301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759122"/>
          </a:xfrm>
        </p:spPr>
        <p:txBody>
          <a:bodyPr>
            <a:normAutofit/>
          </a:bodyPr>
          <a:lstStyle/>
          <a:p>
            <a:pPr algn="l"/>
            <a:r>
              <a:rPr lang="en-GB" sz="4500" dirty="0">
                <a:latin typeface="Comic Sans MS" panose="030F0702030302020204" pitchFamily="66" charset="0"/>
              </a:rPr>
              <a:t>  Teaching Schemes used in the    </a:t>
            </a:r>
            <a:br>
              <a:rPr lang="en-GB" sz="4500" dirty="0">
                <a:latin typeface="Comic Sans MS" panose="030F0702030302020204" pitchFamily="66" charset="0"/>
              </a:rPr>
            </a:br>
            <a:r>
              <a:rPr lang="en-GB" sz="4500" dirty="0">
                <a:latin typeface="Comic Sans MS" panose="030F0702030302020204" pitchFamily="66" charset="0"/>
              </a:rPr>
              <a:t>                      EYFS</a:t>
            </a:r>
          </a:p>
        </p:txBody>
      </p:sp>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65988" y="1695961"/>
            <a:ext cx="11868346" cy="5044204"/>
          </a:xfrm>
        </p:spPr>
        <p:txBody>
          <a:bodyPr>
            <a:normAutofit/>
          </a:bodyPr>
          <a:lstStyle/>
          <a:p>
            <a:pPr marL="457200" indent="-457200" algn="l">
              <a:lnSpc>
                <a:spcPct val="100000"/>
              </a:lnSpc>
              <a:buFont typeface="Arial" panose="020B0604020202020204" pitchFamily="34" charset="0"/>
              <a:buChar char="•"/>
            </a:pPr>
            <a:r>
              <a:rPr lang="en-US" b="1" dirty="0">
                <a:latin typeface="Comic Sans MS" panose="030F0702030302020204" pitchFamily="66" charset="0"/>
              </a:rPr>
              <a:t>Twinkl Phonics </a:t>
            </a:r>
            <a:r>
              <a:rPr lang="en-US" dirty="0">
                <a:latin typeface="Comic Sans MS" panose="030F0702030302020204" pitchFamily="66" charset="0"/>
              </a:rPr>
              <a:t>– to say the sounds for all of the letters in the alphabet and at least 10 digraphs, learn to segment and blend words  </a:t>
            </a:r>
          </a:p>
          <a:p>
            <a:pPr marL="457200" indent="-457200" algn="l">
              <a:lnSpc>
                <a:spcPct val="100000"/>
              </a:lnSpc>
              <a:buFont typeface="Arial" panose="020B0604020202020204" pitchFamily="34" charset="0"/>
              <a:buChar char="•"/>
            </a:pPr>
            <a:endParaRPr lang="en-US" dirty="0">
              <a:latin typeface="Comic Sans MS" panose="030F0702030302020204" pitchFamily="66" charset="0"/>
            </a:endParaRPr>
          </a:p>
          <a:p>
            <a:pPr marL="457200" indent="-457200" algn="l">
              <a:lnSpc>
                <a:spcPct val="100000"/>
              </a:lnSpc>
              <a:buFont typeface="Arial" panose="020B0604020202020204" pitchFamily="34" charset="0"/>
              <a:buChar char="•"/>
            </a:pPr>
            <a:r>
              <a:rPr lang="en-US" b="1" dirty="0">
                <a:latin typeface="Comic Sans MS" panose="030F0702030302020204" pitchFamily="66" charset="0"/>
              </a:rPr>
              <a:t>Master the Curriculum </a:t>
            </a:r>
            <a:r>
              <a:rPr lang="en-US" dirty="0">
                <a:latin typeface="Comic Sans MS" panose="030F0702030302020204" pitchFamily="66" charset="0"/>
              </a:rPr>
              <a:t>- Number focus to 10 rather than 20 to ensure mastery and a deep understanding of numbers </a:t>
            </a:r>
          </a:p>
          <a:p>
            <a:pPr marL="457200" indent="-457200" algn="l">
              <a:lnSpc>
                <a:spcPct val="100000"/>
              </a:lnSpc>
              <a:buFont typeface="Arial" panose="020B0604020202020204" pitchFamily="34" charset="0"/>
              <a:buChar char="•"/>
            </a:pPr>
            <a:r>
              <a:rPr lang="en-US" dirty="0">
                <a:latin typeface="Comic Sans MS" panose="030F0702030302020204" pitchFamily="66" charset="0"/>
              </a:rPr>
              <a:t>To subitise – the ability to recognise how many objects in a group without counting them </a:t>
            </a:r>
          </a:p>
          <a:p>
            <a:pPr marL="457200" indent="-457200" algn="l">
              <a:lnSpc>
                <a:spcPct val="100000"/>
              </a:lnSpc>
              <a:buFont typeface="Arial" panose="020B0604020202020204" pitchFamily="34" charset="0"/>
              <a:buChar char="•"/>
            </a:pPr>
            <a:endParaRPr lang="en-US" dirty="0">
              <a:latin typeface="Comic Sans MS" panose="030F0702030302020204" pitchFamily="66" charset="0"/>
            </a:endParaRPr>
          </a:p>
          <a:p>
            <a:pPr marL="457200" indent="-457200" algn="l">
              <a:buFont typeface="Arial" panose="020B0604020202020204" pitchFamily="34" charset="0"/>
              <a:buChar char="•"/>
            </a:pPr>
            <a:r>
              <a:rPr lang="en-US" b="1" dirty="0">
                <a:latin typeface="Comic Sans MS" panose="030F0702030302020204" pitchFamily="66" charset="0"/>
              </a:rPr>
              <a:t>Primary P.E Planning – </a:t>
            </a:r>
            <a:r>
              <a:rPr lang="en-US" dirty="0">
                <a:latin typeface="Comic Sans MS" panose="030F0702030302020204" pitchFamily="66" charset="0"/>
              </a:rPr>
              <a:t>used through the whole school.  Our focus’ are: first P.E, enjoy a ball, dance, gymnastics, multi skills, tennis</a:t>
            </a:r>
            <a:endParaRPr lang="en-US" b="1" dirty="0">
              <a:latin typeface="Comic Sans MS" panose="030F0702030302020204" pitchFamily="66" charset="0"/>
            </a:endParaRPr>
          </a:p>
          <a:p>
            <a:pPr marL="457200" indent="-457200" algn="l">
              <a:buFont typeface="Arial" panose="020B0604020202020204" pitchFamily="34" charset="0"/>
              <a:buChar char="•"/>
            </a:pPr>
            <a:endParaRPr lang="en-US" sz="3200" dirty="0">
              <a:latin typeface="Comic Sans MS" panose="030F0702030302020204" pitchFamily="66" charset="0"/>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99943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
          <p:cNvPicPr>
            <a:picLocks noChangeAspect="1" noChangeArrowheads="1"/>
          </p:cNvPicPr>
          <p:nvPr/>
        </p:nvPicPr>
        <p:blipFill>
          <a:blip r:embed="rId2">
            <a:extLst>
              <a:ext uri="{28A0092B-C50C-407E-A947-70E740481C1C}">
                <a14:useLocalDpi xmlns:a14="http://schemas.microsoft.com/office/drawing/2010/main" val="0"/>
              </a:ext>
            </a:extLst>
          </a:blip>
          <a:srcRect l="27087" t="36945" r="62442" b="46799"/>
          <a:stretch>
            <a:fillRect/>
          </a:stretch>
        </p:blipFill>
        <p:spPr bwMode="auto">
          <a:xfrm>
            <a:off x="10050666" y="-17796"/>
            <a:ext cx="1150734" cy="12065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86417" t="35764" r="2448" b="44502"/>
          <a:stretch/>
        </p:blipFill>
        <p:spPr bwMode="auto">
          <a:xfrm>
            <a:off x="11201400" y="-29410"/>
            <a:ext cx="1019931" cy="12181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ildlife sightings | What you can do | Marine Conservation Society">
            <a:extLst>
              <a:ext uri="{FF2B5EF4-FFF2-40B4-BE49-F238E27FC236}">
                <a16:creationId xmlns:a16="http://schemas.microsoft.com/office/drawing/2014/main" id="{19B9118C-8C48-434C-9765-E37B7E79FD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64304" cy="10002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50 Types of Starfish With Pictures - Facts.net">
            <a:extLst>
              <a:ext uri="{FF2B5EF4-FFF2-40B4-BE49-F238E27FC236}">
                <a16:creationId xmlns:a16="http://schemas.microsoft.com/office/drawing/2014/main" id="{28387DD0-08C0-4904-8546-2A3FDDF728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26033" y="5822250"/>
            <a:ext cx="1559379" cy="103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682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756C39-7BA0-41D5-BCCC-CB3279B376FA}">
  <ds:schemaRef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microsoft.com/office/infopath/2007/PartnerControls"/>
    <ds:schemaRef ds:uri="b3dbea6a-e3e8-4d17-9a85-752ca3a407e7"/>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1909661-C5B2-4370-B73A-1C57A205E1BB}">
  <ds:schemaRefs>
    <ds:schemaRef ds:uri="http://schemas.microsoft.com/sharepoint/v3/contenttype/forms"/>
  </ds:schemaRefs>
</ds:datastoreItem>
</file>

<file path=customXml/itemProps3.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10690</TotalTime>
  <Words>575</Words>
  <Application>Microsoft Office PowerPoint</Application>
  <PresentationFormat>Widescreen</PresentationFormat>
  <Paragraphs>66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Wingdings</vt:lpstr>
      <vt:lpstr>Office Theme</vt:lpstr>
      <vt:lpstr>  Welcome to Langford Village       Academy’s Foundation Stage</vt:lpstr>
      <vt:lpstr>Who is in our classrooms?</vt:lpstr>
      <vt:lpstr>          A typical morning in the           Foundation Stage Classes </vt:lpstr>
      <vt:lpstr>Lunchtime </vt:lpstr>
      <vt:lpstr>A typical afternoon in the  Foundation Stage Classes </vt:lpstr>
      <vt:lpstr>Forest School</vt:lpstr>
      <vt:lpstr>Foundation Stage  Topics </vt:lpstr>
      <vt:lpstr>Areas of  Learning &amp; Development  in the EYFS</vt:lpstr>
      <vt:lpstr>  Teaching Schemes used in the                           EYFS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Jo Beazley (LVA)</cp:lastModifiedBy>
  <cp:revision>54</cp:revision>
  <dcterms:created xsi:type="dcterms:W3CDTF">2021-07-27T10:30:32Z</dcterms:created>
  <dcterms:modified xsi:type="dcterms:W3CDTF">2026-08-31T16:20:01Z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